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367" r:id="rId5"/>
    <p:sldId id="368" r:id="rId6"/>
    <p:sldId id="369" r:id="rId7"/>
    <p:sldId id="370" r:id="rId8"/>
    <p:sldId id="371" r:id="rId9"/>
    <p:sldId id="384" r:id="rId10"/>
    <p:sldId id="372" r:id="rId11"/>
    <p:sldId id="373" r:id="rId12"/>
    <p:sldId id="379" r:id="rId13"/>
    <p:sldId id="374" r:id="rId14"/>
    <p:sldId id="380" r:id="rId15"/>
    <p:sldId id="385" r:id="rId16"/>
    <p:sldId id="375" r:id="rId17"/>
    <p:sldId id="386" r:id="rId18"/>
    <p:sldId id="381" r:id="rId19"/>
    <p:sldId id="382" r:id="rId20"/>
    <p:sldId id="376" r:id="rId21"/>
    <p:sldId id="377" r:id="rId22"/>
    <p:sldId id="349" r:id="rId23"/>
    <p:sldId id="34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F2B59-B6CE-4FB1-A145-F9EA0CEC1A24}" v="37" dt="2023-11-17T04:06:36.616"/>
    <p1510:client id="{42F40C85-2E8C-49CB-A1E1-0DF476654B41}" v="6" dt="2023-11-17T05:29:30.340"/>
    <p1510:client id="{7E83E8D1-BB9E-49E9-B5B8-443F9624DA32}" v="151" dt="2023-11-17T05:12:12.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75" d="100"/>
          <a:sy n="75" d="100"/>
        </p:scale>
        <p:origin x="-400" y="-256"/>
      </p:cViewPr>
      <p:guideLst>
        <p:guide orient="horz" pos="588"/>
        <p:guide orient="horz" pos="852"/>
        <p:guide pos="14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2</a:t>
            </a:fld>
            <a:endParaRPr lang="en-US" sz="1400" b="0" strike="noStrike" spc="-1">
              <a:latin typeface="Times New Roman"/>
            </a:endParaRPr>
          </a:p>
        </p:txBody>
      </p:sp>
    </p:spTree>
    <p:extLst>
      <p:ext uri="{BB962C8B-B14F-4D97-AF65-F5344CB8AC3E}">
        <p14:creationId xmlns:p14="http://schemas.microsoft.com/office/powerpoint/2010/main" xmlns=""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xmlns="" val="366083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19</a:t>
            </a:fld>
            <a:endParaRPr lang="en-US" sz="1200" b="0" strike="noStrike" spc="-1">
              <a:latin typeface="Times New Roman"/>
            </a:endParaRPr>
          </a:p>
        </p:txBody>
      </p:sp>
    </p:spTree>
    <p:extLst>
      <p:ext uri="{BB962C8B-B14F-4D97-AF65-F5344CB8AC3E}">
        <p14:creationId xmlns:p14="http://schemas.microsoft.com/office/powerpoint/2010/main" xmlns="" val="241945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20</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pPr/>
              <a:t>17-11-2023</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xmlns=""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xmlns=""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oreilly.com/data/free/the-new-artificial-intelligence-market.cs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15EB3E8-4D66-E74C-AA85-D6FA3DDF1FCB}"/>
              </a:ext>
            </a:extLst>
          </p:cNvPr>
          <p:cNvPicPr>
            <a:picLocks noChangeAspect="1"/>
          </p:cNvPicPr>
          <p:nvPr/>
        </p:nvPicPr>
        <p:blipFill>
          <a:blip r:embed="rId3"/>
          <a:stretch>
            <a:fillRect/>
          </a:stretch>
        </p:blipFill>
        <p:spPr>
          <a:xfrm>
            <a:off x="-27831" y="-136231"/>
            <a:ext cx="9273844" cy="5216537"/>
          </a:xfrm>
          <a:prstGeom prst="rect">
            <a:avLst/>
          </a:prstGeom>
        </p:spPr>
      </p:pic>
      <p:sp>
        <p:nvSpPr>
          <p:cNvPr id="5" name="Rectangle: Rounded Corners 4">
            <a:extLst>
              <a:ext uri="{FF2B5EF4-FFF2-40B4-BE49-F238E27FC236}">
                <a16:creationId xmlns:a16="http://schemas.microsoft.com/office/drawing/2014/main" xmlns="" id="{1BFECF01-5B37-F500-F5BF-94F4716E2D91}"/>
              </a:ext>
            </a:extLst>
          </p:cNvPr>
          <p:cNvSpPr/>
          <p:nvPr/>
        </p:nvSpPr>
        <p:spPr>
          <a:xfrm>
            <a:off x="1122743" y="1196604"/>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xmlns="" id="{EBB721ED-22E4-6DB0-5857-C0300ED9B39A}"/>
              </a:ext>
            </a:extLst>
          </p:cNvPr>
          <p:cNvGrpSpPr/>
          <p:nvPr/>
        </p:nvGrpSpPr>
        <p:grpSpPr>
          <a:xfrm>
            <a:off x="1449874" y="1196604"/>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xmln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xmln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xmln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xmln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xmln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xmln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xmlns="" id="{5FD0626E-7FFA-F384-1DF5-056574800B20}"/>
              </a:ext>
            </a:extLst>
          </p:cNvPr>
          <p:cNvSpPr txBox="1"/>
          <p:nvPr/>
        </p:nvSpPr>
        <p:spPr>
          <a:xfrm>
            <a:off x="1156330" y="1923103"/>
            <a:ext cx="6520068" cy="1969770"/>
          </a:xfrm>
          <a:prstGeom prst="rect">
            <a:avLst/>
          </a:prstGeom>
          <a:noFill/>
        </p:spPr>
        <p:txBody>
          <a:bodyPr wrap="square">
            <a:spAutoFit/>
          </a:bodyPr>
          <a:lstStyle/>
          <a:p>
            <a:r>
              <a:rPr lang="en-US" sz="3200"/>
              <a:t>      DIAGNOSTIC CENTER</a:t>
            </a:r>
          </a:p>
          <a:p>
            <a:r>
              <a:rPr lang="en-US" sz="1400"/>
              <a:t>Team Members:                                         </a:t>
            </a:r>
          </a:p>
          <a:p>
            <a:pPr algn="just"/>
            <a:r>
              <a:rPr lang="en-IN" sz="1200">
                <a:latin typeface="Times New Roman" panose="02020603050405020304" pitchFamily="18" charset="0"/>
                <a:cs typeface="Times New Roman" panose="02020603050405020304" pitchFamily="18" charset="0"/>
              </a:rPr>
              <a:t>M.ANAND, 203B1A0423</a:t>
            </a:r>
            <a:endParaRPr lang="en-GB" sz="1200">
              <a:latin typeface="Times New Roman" panose="02020603050405020304" pitchFamily="18" charset="0"/>
              <a:cs typeface="Times New Roman" panose="02020603050405020304" pitchFamily="18" charset="0"/>
            </a:endParaRPr>
          </a:p>
          <a:p>
            <a:pPr algn="just"/>
            <a:r>
              <a:rPr lang="en-IN" sz="1200">
                <a:latin typeface="Times New Roman" panose="02020603050405020304" pitchFamily="18" charset="0"/>
                <a:cs typeface="Times New Roman" panose="02020603050405020304" pitchFamily="18" charset="0"/>
              </a:rPr>
              <a:t>P.PRAVEEN KUMAR, 203B1A0437</a:t>
            </a:r>
            <a:endParaRPr lang="en-GB" sz="1200">
              <a:latin typeface="Times New Roman" panose="02020603050405020304" pitchFamily="18" charset="0"/>
              <a:cs typeface="Times New Roman" panose="02020603050405020304" pitchFamily="18" charset="0"/>
            </a:endParaRPr>
          </a:p>
          <a:p>
            <a:pPr algn="just"/>
            <a:r>
              <a:rPr lang="en-IN" sz="1200">
                <a:latin typeface="Times New Roman" panose="02020603050405020304" pitchFamily="18" charset="0"/>
                <a:cs typeface="Times New Roman" panose="02020603050405020304" pitchFamily="18" charset="0"/>
              </a:rPr>
              <a:t>G. SATISH KUMAR, 203B1A0415</a:t>
            </a:r>
            <a:endParaRPr lang="en-GB" sz="1200">
              <a:latin typeface="Times New Roman" panose="02020603050405020304" pitchFamily="18" charset="0"/>
              <a:cs typeface="Times New Roman" panose="02020603050405020304" pitchFamily="18" charset="0"/>
            </a:endParaRPr>
          </a:p>
          <a:p>
            <a:pPr algn="just"/>
            <a:r>
              <a:rPr lang="en-IN" sz="1200">
                <a:latin typeface="Times New Roman" panose="02020603050405020304" pitchFamily="18" charset="0"/>
                <a:cs typeface="Times New Roman" panose="02020603050405020304" pitchFamily="18" charset="0"/>
              </a:rPr>
              <a:t>CH. SUDHEER, 203B1A0408</a:t>
            </a:r>
            <a:endParaRPr lang="en-GB" sz="1200">
              <a:latin typeface="Times New Roman" panose="02020603050405020304" pitchFamily="18" charset="0"/>
              <a:cs typeface="Times New Roman" panose="02020603050405020304" pitchFamily="18" charset="0"/>
            </a:endParaRPr>
          </a:p>
          <a:p>
            <a:r>
              <a:rPr lang="en-US" sz="1400"/>
              <a:t>					</a:t>
            </a:r>
          </a:p>
          <a:p>
            <a:pPr algn="ctr"/>
            <a:endParaRPr lang="en-US"/>
          </a:p>
        </p:txBody>
      </p:sp>
      <p:sp>
        <p:nvSpPr>
          <p:cNvPr id="9" name="TextBox 8"/>
          <p:cNvSpPr txBox="1"/>
          <p:nvPr/>
        </p:nvSpPr>
        <p:spPr>
          <a:xfrm>
            <a:off x="5175763" y="2638030"/>
            <a:ext cx="3240664" cy="492443"/>
          </a:xfrm>
          <a:prstGeom prst="rect">
            <a:avLst/>
          </a:prstGeom>
          <a:noFill/>
        </p:spPr>
        <p:txBody>
          <a:bodyPr wrap="square" rtlCol="0">
            <a:spAutoFit/>
          </a:bodyPr>
          <a:lstStyle/>
          <a:p>
            <a:r>
              <a:rPr lang="en-GB"/>
              <a:t>Guide:</a:t>
            </a:r>
          </a:p>
          <a:p>
            <a:r>
              <a:rPr lang="en-GB" sz="1200">
                <a:latin typeface="Times New Roman" panose="02020603050405020304" pitchFamily="18" charset="0"/>
                <a:cs typeface="Times New Roman" panose="02020603050405020304" pitchFamily="18" charset="0"/>
              </a:rPr>
              <a:t>ASWIN KUMAR MOTAPOTHULA</a:t>
            </a:r>
          </a:p>
        </p:txBody>
      </p:sp>
    </p:spTree>
    <p:extLst>
      <p:ext uri="{BB962C8B-B14F-4D97-AF65-F5344CB8AC3E}">
        <p14:creationId xmlns:p14="http://schemas.microsoft.com/office/powerpoint/2010/main" xmlns="" val="237071749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heel(1)">
                                      <p:cBhvr>
                                        <p:cTn id="3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178E5F-86A5-ECAF-68D6-5878ABFD3AE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Deployment Approach</a:t>
            </a:r>
            <a:endParaRPr lang="en-IN" sz="2400" b="1">
              <a:solidFill>
                <a:srgbClr val="002060"/>
              </a:solidFill>
              <a:latin typeface="Arial" panose="020B0604020202020204" pitchFamily="34" charset="0"/>
              <a:cs typeface="Arial" panose="020B0604020202020204" pitchFamily="34" charset="0"/>
            </a:endParaRPr>
          </a:p>
        </p:txBody>
      </p:sp>
      <p:sp>
        <p:nvSpPr>
          <p:cNvPr id="3" name="Minus 2"/>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
        <p:nvSpPr>
          <p:cNvPr id="5" name="TextBox 4"/>
          <p:cNvSpPr txBox="1"/>
          <p:nvPr/>
        </p:nvSpPr>
        <p:spPr>
          <a:xfrm>
            <a:off x="-1" y="939408"/>
            <a:ext cx="9144001" cy="4124206"/>
          </a:xfrm>
          <a:prstGeom prst="rect">
            <a:avLst/>
          </a:prstGeom>
          <a:noFill/>
        </p:spPr>
        <p:txBody>
          <a:bodyPr wrap="square" rtlCol="0">
            <a:spAutoFit/>
          </a:bodyPr>
          <a:lstStyle/>
          <a:p>
            <a:pPr algn="l"/>
            <a:r>
              <a:rPr lang="en-IN" sz="1200" b="0" i="0">
                <a:effectLst/>
                <a:latin typeface="Times New Roman" panose="02020603050405020304" pitchFamily="18" charset="0"/>
                <a:cs typeface="Times New Roman" panose="02020603050405020304" pitchFamily="18" charset="0"/>
              </a:rPr>
              <a:t>Deploying an online diagnostic </a:t>
            </a:r>
            <a:r>
              <a:rPr lang="en-IN" sz="1200" b="0" i="0" err="1">
                <a:effectLst/>
                <a:latin typeface="Times New Roman" panose="02020603050405020304" pitchFamily="18" charset="0"/>
                <a:cs typeface="Times New Roman" panose="02020603050405020304" pitchFamily="18" charset="0"/>
              </a:rPr>
              <a:t>center</a:t>
            </a:r>
            <a:r>
              <a:rPr lang="en-IN" sz="1200" b="0" i="0">
                <a:effectLst/>
                <a:latin typeface="Times New Roman" panose="02020603050405020304" pitchFamily="18" charset="0"/>
                <a:cs typeface="Times New Roman" panose="02020603050405020304" pitchFamily="18" charset="0"/>
              </a:rPr>
              <a:t> involves ensuring that the developed system is set up and running efficiently for users. Here's a deployment approach for an online diagnostic </a:t>
            </a:r>
            <a:r>
              <a:rPr lang="en-IN" sz="1200" b="0" i="0" err="1">
                <a:effectLst/>
                <a:latin typeface="Times New Roman" panose="02020603050405020304" pitchFamily="18" charset="0"/>
                <a:cs typeface="Times New Roman" panose="02020603050405020304" pitchFamily="18" charset="0"/>
              </a:rPr>
              <a:t>center</a:t>
            </a:r>
            <a:r>
              <a:rPr lang="en-IN" sz="1200" b="0" i="0">
                <a:effectLst/>
                <a:latin typeface="Times New Roman" panose="02020603050405020304" pitchFamily="18" charset="0"/>
                <a:cs typeface="Times New Roman" panose="02020603050405020304" pitchFamily="18" charset="0"/>
              </a:rPr>
              <a:t> using HTML, CSS, JavaScript, and MySQL:</a:t>
            </a:r>
          </a:p>
          <a:p>
            <a:pPr algn="l"/>
            <a:r>
              <a:rPr lang="en-IN" b="1" i="0">
                <a:effectLst/>
                <a:latin typeface="Söhne"/>
              </a:rPr>
              <a:t>1. Server Setup:</a:t>
            </a:r>
          </a:p>
          <a:p>
            <a:pPr algn="l">
              <a:buFont typeface="Arial" panose="020B0604020202020204" pitchFamily="34" charset="0"/>
              <a:buChar char="•"/>
            </a:pPr>
            <a:r>
              <a:rPr lang="en-IN" b="1" i="0">
                <a:effectLst/>
                <a:latin typeface="Söhne"/>
              </a:rPr>
              <a:t>Choose a Hosting Service:</a:t>
            </a:r>
            <a:endParaRPr lang="en-IN" b="0" i="0">
              <a:effectLst/>
              <a:latin typeface="Söhne"/>
            </a:endParaRPr>
          </a:p>
          <a:p>
            <a:pPr marL="742950" lvl="1" indent="-285750" algn="l">
              <a:buFont typeface="Arial" panose="020B0604020202020204" pitchFamily="34" charset="0"/>
              <a:buChar char="•"/>
            </a:pPr>
            <a:r>
              <a:rPr lang="en-IN" sz="1200" b="0" i="0">
                <a:effectLst/>
                <a:latin typeface="Times New Roman" panose="02020603050405020304" pitchFamily="18" charset="0"/>
                <a:cs typeface="Times New Roman" panose="02020603050405020304" pitchFamily="18" charset="0"/>
              </a:rPr>
              <a:t>Select a hosting provider based on your requirements (e.g., AWS, Google Cloud, Heroku).</a:t>
            </a:r>
          </a:p>
          <a:p>
            <a:pPr marL="742950" lvl="1" indent="-285750" algn="l">
              <a:buFont typeface="Arial" panose="020B0604020202020204" pitchFamily="34" charset="0"/>
              <a:buChar char="•"/>
            </a:pPr>
            <a:r>
              <a:rPr lang="en-IN" sz="1200" b="0" i="0">
                <a:effectLst/>
                <a:latin typeface="Times New Roman" panose="02020603050405020304" pitchFamily="18" charset="0"/>
                <a:cs typeface="Times New Roman" panose="02020603050405020304" pitchFamily="18" charset="0"/>
              </a:rPr>
              <a:t>Set up a virtual machine or server instance to host your application.</a:t>
            </a:r>
          </a:p>
          <a:p>
            <a:pPr algn="l">
              <a:buFont typeface="Arial" panose="020B0604020202020204" pitchFamily="34" charset="0"/>
              <a:buChar char="•"/>
            </a:pPr>
            <a:r>
              <a:rPr lang="en-IN" b="1" i="0">
                <a:effectLst/>
                <a:latin typeface="Söhne"/>
              </a:rPr>
              <a:t>Install Necessary Software:</a:t>
            </a:r>
            <a:endParaRPr lang="en-IN" b="0" i="0">
              <a:effectLst/>
              <a:latin typeface="Söhne"/>
            </a:endParaRPr>
          </a:p>
          <a:p>
            <a:pPr marL="742950" lvl="1" indent="-285750" algn="l">
              <a:buFont typeface="Arial" panose="020B0604020202020204" pitchFamily="34" charset="0"/>
              <a:buChar char="•"/>
            </a:pPr>
            <a:r>
              <a:rPr lang="en-IN" sz="1200" b="0" i="0">
                <a:effectLst/>
                <a:latin typeface="Times New Roman" panose="02020603050405020304" pitchFamily="18" charset="0"/>
                <a:cs typeface="Times New Roman" panose="02020603050405020304" pitchFamily="18" charset="0"/>
              </a:rPr>
              <a:t>Install a web server (e.g., Apache, Nginx) to handle HTTP requests.</a:t>
            </a:r>
          </a:p>
          <a:p>
            <a:pPr marL="742950" lvl="1" indent="-285750" algn="l">
              <a:buFont typeface="Arial" panose="020B0604020202020204" pitchFamily="34" charset="0"/>
              <a:buChar char="•"/>
            </a:pPr>
            <a:r>
              <a:rPr lang="en-IN" sz="1200" b="0" i="0">
                <a:effectLst/>
                <a:latin typeface="Times New Roman" panose="02020603050405020304" pitchFamily="18" charset="0"/>
                <a:cs typeface="Times New Roman" panose="02020603050405020304" pitchFamily="18" charset="0"/>
              </a:rPr>
              <a:t>Install a MySQL server for database management</a:t>
            </a:r>
            <a:r>
              <a:rPr lang="en-IN" b="0" i="0">
                <a:effectLst/>
                <a:latin typeface="Söhne"/>
              </a:rPr>
              <a:t>.</a:t>
            </a:r>
          </a:p>
          <a:p>
            <a:pPr algn="l"/>
            <a:r>
              <a:rPr lang="en-IN" b="1" i="0">
                <a:effectLst/>
                <a:latin typeface="Söhne"/>
              </a:rPr>
              <a:t>2. Database Deployment:</a:t>
            </a:r>
          </a:p>
          <a:p>
            <a:pPr algn="l">
              <a:buFont typeface="Arial" panose="020B0604020202020204" pitchFamily="34" charset="0"/>
              <a:buChar char="•"/>
            </a:pPr>
            <a:r>
              <a:rPr lang="en-IN" b="1" i="0">
                <a:effectLst/>
                <a:latin typeface="Söhne"/>
              </a:rPr>
              <a:t>Export Database Schema:</a:t>
            </a:r>
            <a:endParaRPr lang="en-IN" b="0" i="0">
              <a:effectLst/>
              <a:latin typeface="Söhne"/>
            </a:endParaRPr>
          </a:p>
          <a:p>
            <a:pPr marL="742950" lvl="1" indent="-285750" algn="l">
              <a:buFont typeface="Arial" panose="020B0604020202020204" pitchFamily="34" charset="0"/>
              <a:buChar char="•"/>
            </a:pPr>
            <a:r>
              <a:rPr lang="en-IN" sz="1200" b="0" i="0">
                <a:effectLst/>
                <a:latin typeface="Times New Roman" panose="02020603050405020304" pitchFamily="18" charset="0"/>
                <a:cs typeface="Times New Roman" panose="02020603050405020304" pitchFamily="18" charset="0"/>
              </a:rPr>
              <a:t>Export the database schema created during development</a:t>
            </a:r>
            <a:r>
              <a:rPr lang="en-IN" b="0" i="0">
                <a:effectLst/>
                <a:latin typeface="Söhne"/>
              </a:rPr>
              <a:t>.</a:t>
            </a:r>
          </a:p>
          <a:p>
            <a:pPr algn="l">
              <a:buFont typeface="Arial" panose="020B0604020202020204" pitchFamily="34" charset="0"/>
              <a:buChar char="•"/>
            </a:pPr>
            <a:r>
              <a:rPr lang="en-IN" b="1" i="0">
                <a:effectLst/>
                <a:latin typeface="Söhne"/>
              </a:rPr>
              <a:t>Import into Production Database:</a:t>
            </a:r>
            <a:endParaRPr lang="en-IN" b="0" i="0">
              <a:effectLst/>
              <a:latin typeface="Söhne"/>
            </a:endParaRPr>
          </a:p>
          <a:p>
            <a:pPr marL="742950" lvl="1" indent="-285750" algn="l">
              <a:buFont typeface="Arial" panose="020B0604020202020204" pitchFamily="34" charset="0"/>
              <a:buChar char="•"/>
            </a:pPr>
            <a:r>
              <a:rPr lang="en-IN" sz="1200" b="0" i="0">
                <a:effectLst/>
                <a:latin typeface="Times New Roman" panose="02020603050405020304" pitchFamily="18" charset="0"/>
                <a:cs typeface="Times New Roman" panose="02020603050405020304" pitchFamily="18" charset="0"/>
              </a:rPr>
              <a:t>Set up a new database on the production server.</a:t>
            </a:r>
          </a:p>
          <a:p>
            <a:pPr marL="742950" lvl="1" indent="-285750" algn="l">
              <a:buFont typeface="Arial" panose="020B0604020202020204" pitchFamily="34" charset="0"/>
              <a:buChar char="•"/>
            </a:pPr>
            <a:r>
              <a:rPr lang="en-IN" sz="1200" b="0" i="0">
                <a:effectLst/>
                <a:latin typeface="Times New Roman" panose="02020603050405020304" pitchFamily="18" charset="0"/>
                <a:cs typeface="Times New Roman" panose="02020603050405020304" pitchFamily="18" charset="0"/>
              </a:rPr>
              <a:t>Import the exported database schema.</a:t>
            </a:r>
          </a:p>
          <a:p>
            <a:pPr algn="l"/>
            <a:r>
              <a:rPr lang="en-IN" b="1" i="0">
                <a:effectLst/>
                <a:latin typeface="Söhne"/>
              </a:rPr>
              <a:t>3. Server-Side Deployment:</a:t>
            </a:r>
          </a:p>
          <a:p>
            <a:pPr algn="l">
              <a:buFont typeface="Arial" panose="020B0604020202020204" pitchFamily="34" charset="0"/>
              <a:buChar char="•"/>
            </a:pPr>
            <a:r>
              <a:rPr lang="en-IN" b="1" i="0">
                <a:effectLst/>
                <a:latin typeface="Söhne"/>
              </a:rPr>
              <a:t>Deploy Backend Code:</a:t>
            </a:r>
            <a:endParaRPr lang="en-IN" b="0" i="0">
              <a:effectLst/>
              <a:latin typeface="Söhne"/>
            </a:endParaRPr>
          </a:p>
          <a:p>
            <a:pPr marL="742950" lvl="1" indent="-285750" algn="l">
              <a:buFont typeface="Arial" panose="020B0604020202020204" pitchFamily="34" charset="0"/>
              <a:buChar char="•"/>
            </a:pPr>
            <a:r>
              <a:rPr lang="en-IN" sz="1200" b="0" i="0">
                <a:effectLst/>
                <a:latin typeface="Times New Roman" panose="02020603050405020304" pitchFamily="18" charset="0"/>
                <a:cs typeface="Times New Roman" panose="02020603050405020304" pitchFamily="18" charset="0"/>
              </a:rPr>
              <a:t>Transfer the server-side code (Node.js, Express.js, PHP) to the production server.</a:t>
            </a:r>
            <a:endParaRPr lang="en-IN" b="0" i="0">
              <a:effectLst/>
              <a:latin typeface="Söhne"/>
            </a:endParaRPr>
          </a:p>
          <a:p>
            <a:pPr algn="l"/>
            <a:endParaRPr lang="en-US" b="1" i="0">
              <a:effectLst/>
              <a:latin typeface="Söhne"/>
            </a:endParaRPr>
          </a:p>
          <a:p>
            <a:endParaRPr lang="en-GB"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761987883"/>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inus 2"/>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0" y="35504"/>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
        <p:nvSpPr>
          <p:cNvPr id="5" name="TextBox 4"/>
          <p:cNvSpPr txBox="1"/>
          <p:nvPr/>
        </p:nvSpPr>
        <p:spPr>
          <a:xfrm>
            <a:off x="1" y="399306"/>
            <a:ext cx="9143999" cy="5047536"/>
          </a:xfrm>
          <a:prstGeom prst="rect">
            <a:avLst/>
          </a:prstGeom>
          <a:noFill/>
        </p:spPr>
        <p:txBody>
          <a:bodyPr wrap="square" rtlCol="0">
            <a:spAutoFit/>
          </a:bodyPr>
          <a:lstStyle/>
          <a:p>
            <a:pPr algn="l">
              <a:buFont typeface="Arial" panose="020B0604020202020204" pitchFamily="34" charset="0"/>
              <a:buChar char="•"/>
            </a:pPr>
            <a:r>
              <a:rPr lang="en-US" b="1" i="0">
                <a:effectLst/>
                <a:latin typeface="Söhne"/>
              </a:rPr>
              <a:t>Configure Environment Variables:</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Set up environment variables for configurations (e.g., database connection details, API keys).</a:t>
            </a:r>
          </a:p>
          <a:p>
            <a:pPr algn="l">
              <a:buFont typeface="Arial" panose="020B0604020202020204" pitchFamily="34" charset="0"/>
              <a:buChar char="•"/>
            </a:pPr>
            <a:r>
              <a:rPr lang="en-US" b="1" i="0">
                <a:effectLst/>
                <a:latin typeface="Söhne"/>
              </a:rPr>
              <a:t>Install Dependencies:</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Install any server-side dependencies using package managers (e.g., </a:t>
            </a:r>
            <a:r>
              <a:rPr lang="en-US" sz="1200" b="0" i="0" err="1">
                <a:effectLst/>
                <a:latin typeface="Times New Roman" panose="02020603050405020304" pitchFamily="18" charset="0"/>
                <a:cs typeface="Times New Roman" panose="02020603050405020304" pitchFamily="18" charset="0"/>
              </a:rPr>
              <a:t>npm</a:t>
            </a:r>
            <a:r>
              <a:rPr lang="en-US" sz="1200" b="0" i="0">
                <a:effectLst/>
                <a:latin typeface="Times New Roman" panose="02020603050405020304" pitchFamily="18" charset="0"/>
                <a:cs typeface="Times New Roman" panose="02020603050405020304" pitchFamily="18" charset="0"/>
              </a:rPr>
              <a:t>, Composer).</a:t>
            </a:r>
          </a:p>
          <a:p>
            <a:pPr algn="l">
              <a:buFont typeface="Arial" panose="020B0604020202020204" pitchFamily="34" charset="0"/>
              <a:buChar char="•"/>
            </a:pPr>
            <a:r>
              <a:rPr lang="en-US" sz="1200" b="1" i="0">
                <a:effectLst/>
                <a:latin typeface="Times New Roman" panose="02020603050405020304" pitchFamily="18" charset="0"/>
                <a:cs typeface="Times New Roman" panose="02020603050405020304" pitchFamily="18" charset="0"/>
              </a:rPr>
              <a:t>Start Server:</a:t>
            </a:r>
            <a:endParaRPr lang="en-US" sz="12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Start the server application, ensuring it runs on the specified port</a:t>
            </a:r>
            <a:r>
              <a:rPr lang="en-US" b="0" i="0">
                <a:effectLst/>
                <a:latin typeface="Söhne"/>
              </a:rPr>
              <a:t>.</a:t>
            </a:r>
          </a:p>
          <a:p>
            <a:pPr algn="l"/>
            <a:r>
              <a:rPr lang="en-US" b="1" i="0">
                <a:effectLst/>
                <a:latin typeface="Söhne"/>
              </a:rPr>
              <a:t>4. Frontend Deployment:</a:t>
            </a:r>
          </a:p>
          <a:p>
            <a:pPr algn="l">
              <a:buFont typeface="Arial" panose="020B0604020202020204" pitchFamily="34" charset="0"/>
              <a:buChar char="•"/>
            </a:pPr>
            <a:r>
              <a:rPr lang="en-US" b="1" i="0">
                <a:effectLst/>
                <a:latin typeface="Söhne"/>
              </a:rPr>
              <a:t>Transfer Frontend Code:</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Transfer HTML, CSS, and JavaScript files to the production server.</a:t>
            </a:r>
          </a:p>
          <a:p>
            <a:pPr algn="l">
              <a:buFont typeface="Arial" panose="020B0604020202020204" pitchFamily="34" charset="0"/>
              <a:buChar char="•"/>
            </a:pPr>
            <a:r>
              <a:rPr lang="en-US" b="1" i="0">
                <a:effectLst/>
                <a:latin typeface="Söhne"/>
              </a:rPr>
              <a:t>Update Paths:</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Update file paths and URLs to reflect the production environment</a:t>
            </a:r>
            <a:r>
              <a:rPr lang="en-US" b="0" i="0">
                <a:effectLst/>
                <a:latin typeface="Söhne"/>
              </a:rPr>
              <a:t>.</a:t>
            </a:r>
          </a:p>
          <a:p>
            <a:pPr algn="l"/>
            <a:r>
              <a:rPr lang="en-US" b="1" i="0">
                <a:effectLst/>
                <a:latin typeface="Söhne"/>
              </a:rPr>
              <a:t>5. Security Measures:</a:t>
            </a:r>
          </a:p>
          <a:p>
            <a:pPr algn="l">
              <a:buFont typeface="Arial" panose="020B0604020202020204" pitchFamily="34" charset="0"/>
              <a:buChar char="•"/>
            </a:pPr>
            <a:r>
              <a:rPr lang="en-US" b="1" i="0">
                <a:effectLst/>
                <a:latin typeface="Söhne"/>
              </a:rPr>
              <a:t>SSL/TLS Configuration:</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Implement SSL/TLS certificates to enable HTTPS for secure data transmission.</a:t>
            </a:r>
          </a:p>
          <a:p>
            <a:pPr algn="l">
              <a:buFont typeface="Arial" panose="020B0604020202020204" pitchFamily="34" charset="0"/>
              <a:buChar char="•"/>
            </a:pPr>
            <a:r>
              <a:rPr lang="en-US" b="1" i="0">
                <a:effectLst/>
                <a:latin typeface="Söhne"/>
              </a:rPr>
              <a:t>Firewall Configuration:</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Set up a firewall to control incoming and outgoing traffic</a:t>
            </a:r>
            <a:r>
              <a:rPr lang="en-US" sz="1200" b="0" i="0">
                <a:effectLst/>
                <a:latin typeface="Söhne"/>
              </a:rPr>
              <a:t>.</a:t>
            </a:r>
          </a:p>
          <a:p>
            <a:pPr algn="l">
              <a:buFont typeface="Arial" panose="020B0604020202020204" pitchFamily="34" charset="0"/>
              <a:buChar char="•"/>
            </a:pPr>
            <a:r>
              <a:rPr lang="en-US" b="1" i="0">
                <a:effectLst/>
                <a:latin typeface="Söhne"/>
              </a:rPr>
              <a:t>Access Controls:</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Restrict access to sensitive directories and files</a:t>
            </a:r>
            <a:r>
              <a:rPr lang="en-US" b="0" i="0">
                <a:effectLst/>
                <a:latin typeface="Söhne"/>
              </a:rPr>
              <a:t>.</a:t>
            </a:r>
          </a:p>
          <a:p>
            <a:pPr algn="l"/>
            <a:r>
              <a:rPr lang="en-US" b="1" i="0">
                <a:effectLst/>
                <a:latin typeface="Söhne"/>
              </a:rPr>
              <a:t>6. Testing:</a:t>
            </a:r>
          </a:p>
          <a:p>
            <a:pPr algn="l">
              <a:buFont typeface="Arial" panose="020B0604020202020204" pitchFamily="34" charset="0"/>
              <a:buChar char="•"/>
            </a:pPr>
            <a:r>
              <a:rPr lang="en-US" b="1" i="0">
                <a:effectLst/>
                <a:latin typeface="Söhne"/>
              </a:rPr>
              <a:t>Perform System Testing:</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Test the entire system in the production environment.</a:t>
            </a: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Check functionality, responsiveness, and data integrity</a:t>
            </a:r>
            <a:r>
              <a:rPr lang="en-US" b="0" i="0">
                <a:effectLst/>
                <a:latin typeface="Söhne"/>
              </a:rPr>
              <a:t>.</a:t>
            </a:r>
          </a:p>
          <a:p>
            <a:pPr algn="l"/>
            <a:endParaRPr lang="en-IN" b="1" i="0">
              <a:effectLst/>
              <a:latin typeface="Söhne"/>
            </a:endParaRPr>
          </a:p>
          <a:p>
            <a:pPr algn="just"/>
            <a:endParaRPr lang="en-GB" sz="1200"/>
          </a:p>
        </p:txBody>
      </p:sp>
    </p:spTree>
    <p:extLst>
      <p:ext uri="{BB962C8B-B14F-4D97-AF65-F5344CB8AC3E}">
        <p14:creationId xmlns:p14="http://schemas.microsoft.com/office/powerpoint/2010/main" xmlns="" val="1536162806"/>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53ECD78-B918-ABA5-00F7-D4C04768E95D}"/>
              </a:ext>
            </a:extLst>
          </p:cNvPr>
          <p:cNvSpPr txBox="1"/>
          <p:nvPr/>
        </p:nvSpPr>
        <p:spPr>
          <a:xfrm>
            <a:off x="0" y="653143"/>
            <a:ext cx="9144000" cy="3816429"/>
          </a:xfrm>
          <a:prstGeom prst="rect">
            <a:avLst/>
          </a:prstGeom>
          <a:noFill/>
        </p:spPr>
        <p:txBody>
          <a:bodyPr wrap="square">
            <a:spAutoFit/>
          </a:bodyPr>
          <a:lstStyle/>
          <a:p>
            <a:pPr algn="l"/>
            <a:r>
              <a:rPr lang="en-US" b="1" i="0">
                <a:effectLst/>
                <a:latin typeface="Söhne"/>
              </a:rPr>
              <a:t>7. Backup and Recovery:</a:t>
            </a:r>
          </a:p>
          <a:p>
            <a:pPr algn="l">
              <a:buFont typeface="Arial" panose="020B0604020202020204" pitchFamily="34" charset="0"/>
              <a:buChar char="•"/>
            </a:pPr>
            <a:r>
              <a:rPr lang="en-US" b="1" i="0">
                <a:effectLst/>
                <a:latin typeface="Söhne"/>
              </a:rPr>
              <a:t>Implement Regular Backups:</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Set up automated backup processes for both the database and the server-side code</a:t>
            </a:r>
            <a:r>
              <a:rPr lang="en-US" b="0" i="0">
                <a:effectLst/>
                <a:latin typeface="Söhne"/>
              </a:rPr>
              <a:t>.</a:t>
            </a:r>
          </a:p>
          <a:p>
            <a:pPr algn="l">
              <a:buFont typeface="Arial" panose="020B0604020202020204" pitchFamily="34" charset="0"/>
              <a:buChar char="•"/>
            </a:pPr>
            <a:r>
              <a:rPr lang="en-US" b="1" i="0">
                <a:effectLst/>
                <a:latin typeface="Söhne"/>
              </a:rPr>
              <a:t>Recovery Procedures:</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Define procedures for data recovery and system restoration in case of unexpected issues.</a:t>
            </a:r>
          </a:p>
          <a:p>
            <a:pPr algn="l"/>
            <a:r>
              <a:rPr lang="en-US" sz="1200" b="1" i="0">
                <a:effectLst/>
                <a:latin typeface="Times New Roman" panose="02020603050405020304" pitchFamily="18" charset="0"/>
                <a:cs typeface="Times New Roman" panose="02020603050405020304" pitchFamily="18" charset="0"/>
              </a:rPr>
              <a:t>8. Monitoring:</a:t>
            </a:r>
          </a:p>
          <a:p>
            <a:pPr algn="l">
              <a:buFont typeface="Arial" panose="020B0604020202020204" pitchFamily="34" charset="0"/>
              <a:buChar char="•"/>
            </a:pPr>
            <a:r>
              <a:rPr lang="en-US" b="1" i="0">
                <a:effectLst/>
                <a:latin typeface="Söhne"/>
              </a:rPr>
              <a:t>Implement Monitoring Tools:</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Set up monitoring tools to track server performance, traffic, and potential issues.</a:t>
            </a:r>
          </a:p>
          <a:p>
            <a:pPr algn="l">
              <a:buFont typeface="Arial" panose="020B0604020202020204" pitchFamily="34" charset="0"/>
              <a:buChar char="•"/>
            </a:pPr>
            <a:r>
              <a:rPr lang="en-US" b="1" i="0">
                <a:effectLst/>
                <a:latin typeface="Söhne"/>
              </a:rPr>
              <a:t>Logging:</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Enable detailed logging to capture events and errors for troubleshooting.</a:t>
            </a:r>
          </a:p>
          <a:p>
            <a:pPr algn="l"/>
            <a:r>
              <a:rPr lang="en-US" sz="1200" b="1" i="0">
                <a:effectLst/>
                <a:latin typeface="Times New Roman" panose="02020603050405020304" pitchFamily="18" charset="0"/>
                <a:cs typeface="Times New Roman" panose="02020603050405020304" pitchFamily="18" charset="0"/>
              </a:rPr>
              <a:t>9. User Communication:</a:t>
            </a:r>
          </a:p>
          <a:p>
            <a:pPr algn="l">
              <a:buFont typeface="Arial" panose="020B0604020202020204" pitchFamily="34" charset="0"/>
              <a:buChar char="•"/>
            </a:pPr>
            <a:r>
              <a:rPr lang="en-US" b="1" i="0">
                <a:effectLst/>
                <a:latin typeface="Söhne"/>
              </a:rPr>
              <a:t>Announce Deployment:</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Notify users and stakeholders about the deployment schedule and any potential downtime.</a:t>
            </a:r>
          </a:p>
          <a:p>
            <a:pPr algn="l"/>
            <a:r>
              <a:rPr lang="en-US" b="1" i="0">
                <a:effectLst/>
                <a:latin typeface="Söhne"/>
              </a:rPr>
              <a:t>10. Post-Deployment Checks:</a:t>
            </a:r>
          </a:p>
          <a:p>
            <a:pPr algn="l">
              <a:buFont typeface="Arial" panose="020B0604020202020204" pitchFamily="34" charset="0"/>
              <a:buChar char="•"/>
            </a:pPr>
            <a:r>
              <a:rPr lang="en-US" b="1" i="0">
                <a:effectLst/>
                <a:latin typeface="Söhne"/>
              </a:rPr>
              <a:t>Verify Functionality:</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Perform post-deployment checks to ensure that the system is functioning as expected.</a:t>
            </a:r>
          </a:p>
          <a:p>
            <a:pPr algn="l">
              <a:buFont typeface="Arial" panose="020B0604020202020204" pitchFamily="34" charset="0"/>
              <a:buChar char="•"/>
            </a:pPr>
            <a:r>
              <a:rPr lang="en-US" b="1" i="0">
                <a:effectLst/>
                <a:latin typeface="Söhne"/>
              </a:rPr>
              <a:t>User Acceptance Testing (UAT):</a:t>
            </a:r>
            <a:endParaRPr lang="en-US" b="0" i="0">
              <a:effectLst/>
              <a:latin typeface="Söhne"/>
            </a:endParaRPr>
          </a:p>
          <a:p>
            <a:pPr marL="742950" lvl="1" indent="-285750" algn="l">
              <a:buFont typeface="Arial" panose="020B0604020202020204" pitchFamily="34" charset="0"/>
              <a:buChar char="•"/>
            </a:pPr>
            <a:r>
              <a:rPr lang="en-US" sz="1200" b="0" i="0">
                <a:effectLst/>
                <a:latin typeface="Times New Roman" panose="02020603050405020304" pitchFamily="18" charset="0"/>
                <a:cs typeface="Times New Roman" panose="02020603050405020304" pitchFamily="18" charset="0"/>
              </a:rPr>
              <a:t>Encourage users to provide feedback and report any issues.</a:t>
            </a:r>
          </a:p>
        </p:txBody>
      </p:sp>
    </p:spTree>
    <p:extLst>
      <p:ext uri="{BB962C8B-B14F-4D97-AF65-F5344CB8AC3E}">
        <p14:creationId xmlns:p14="http://schemas.microsoft.com/office/powerpoint/2010/main" xmlns="" val="2826398447"/>
      </p:ext>
    </p:extLst>
  </p:cSld>
  <p:clrMapOvr>
    <a:masterClrMapping/>
  </p:clrMapOvr>
  <mc:AlternateContent xmlns:mc="http://schemas.openxmlformats.org/markup-compatibility/2006">
    <mc:Choice xmlns:p14="http://schemas.microsoft.com/office/powerpoint/2010/main" xmlns=""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E6545A-A71E-998F-6939-7CE2A36128CE}"/>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Algorithm &amp; Deployment</a:t>
            </a:r>
            <a:endParaRPr lang="en-IN" sz="2400" b="1">
              <a:solidFill>
                <a:srgbClr val="002060"/>
              </a:solidFill>
              <a:latin typeface="Arial" panose="020B0604020202020204" pitchFamily="34" charset="0"/>
              <a:cs typeface="Arial" panose="020B0604020202020204" pitchFamily="34" charset="0"/>
            </a:endParaRPr>
          </a:p>
        </p:txBody>
      </p:sp>
      <p:sp>
        <p:nvSpPr>
          <p:cNvPr id="3" name="Minus 2"/>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
        <p:nvSpPr>
          <p:cNvPr id="5" name="TextBox 4"/>
          <p:cNvSpPr txBox="1"/>
          <p:nvPr/>
        </p:nvSpPr>
        <p:spPr>
          <a:xfrm>
            <a:off x="0" y="921657"/>
            <a:ext cx="8946293" cy="4585871"/>
          </a:xfrm>
          <a:prstGeom prst="rect">
            <a:avLst/>
          </a:prstGeom>
          <a:noFill/>
        </p:spPr>
        <p:txBody>
          <a:bodyPr wrap="square" lIns="91440" tIns="45720" rIns="91440" bIns="45720" rtlCol="0" anchor="t">
            <a:spAutoFit/>
          </a:bodyPr>
          <a:lstStyle/>
          <a:p>
            <a:pPr algn="l"/>
            <a:r>
              <a:rPr lang="en-US" b="1" i="1" dirty="0">
                <a:effectLst/>
                <a:latin typeface="Söhne"/>
              </a:rPr>
              <a:t>Algorithm:</a:t>
            </a:r>
            <a:endParaRPr lang="en-US" b="1" i="0" dirty="0">
              <a:effectLst/>
              <a:latin typeface="Söhne"/>
            </a:endParaRPr>
          </a:p>
          <a:p>
            <a:pPr algn="l">
              <a:buFont typeface="+mj-lt"/>
              <a:buAutoNum type="arabicPeriod"/>
            </a:pPr>
            <a:r>
              <a:rPr lang="en-US" b="1" i="0" dirty="0">
                <a:effectLst/>
                <a:latin typeface="Söhne"/>
              </a:rPr>
              <a:t>User Registration:</a:t>
            </a:r>
            <a:endParaRPr lang="en-US" b="0" i="0" dirty="0">
              <a:effectLst/>
              <a:latin typeface="Söhne"/>
            </a:endParaRPr>
          </a:p>
          <a:p>
            <a:pPr marL="742950" lvl="1" indent="-285750" algn="l">
              <a:buFont typeface="+mj-lt"/>
              <a:buAutoNum type="arabicPeriod"/>
            </a:pPr>
            <a:r>
              <a:rPr lang="en-US" sz="1200" b="0" i="0" dirty="0">
                <a:effectLst/>
                <a:latin typeface="Times New Roman"/>
                <a:cs typeface="Times New Roman"/>
              </a:rPr>
              <a:t>Collect and authenticate user details for registration.</a:t>
            </a:r>
          </a:p>
          <a:p>
            <a:pPr algn="l">
              <a:buFont typeface="+mj-lt"/>
              <a:buAutoNum type="arabicPeriod"/>
            </a:pPr>
            <a:r>
              <a:rPr lang="en-US" b="1" i="0" dirty="0">
                <a:effectLst/>
                <a:latin typeface="Söhne"/>
              </a:rPr>
              <a:t>Appointment Management:</a:t>
            </a:r>
            <a:endParaRPr lang="en-US" b="0" i="0" dirty="0">
              <a:effectLst/>
              <a:latin typeface="Söhne"/>
            </a:endParaRPr>
          </a:p>
          <a:p>
            <a:pPr marL="742950" lvl="1" indent="-285750" algn="l">
              <a:buFont typeface="+mj-lt"/>
              <a:buAutoNum type="arabicPeriod"/>
            </a:pPr>
            <a:r>
              <a:rPr lang="en-US" sz="1200" b="0" i="0" dirty="0">
                <a:effectLst/>
                <a:latin typeface="Times New Roman"/>
                <a:cs typeface="Times New Roman"/>
              </a:rPr>
              <a:t>Enable users to schedule diagnostic appointments securely.</a:t>
            </a:r>
          </a:p>
          <a:p>
            <a:pPr algn="l">
              <a:buFont typeface="+mj-lt"/>
              <a:buAutoNum type="arabicPeriod"/>
            </a:pPr>
            <a:r>
              <a:rPr lang="en-US" b="1" i="0" dirty="0">
                <a:effectLst/>
                <a:latin typeface="Söhne"/>
              </a:rPr>
              <a:t>Data Input and Processing:</a:t>
            </a:r>
            <a:endParaRPr lang="en-US" b="0" i="0" dirty="0">
              <a:effectLst/>
              <a:latin typeface="Söhne"/>
            </a:endParaRPr>
          </a:p>
          <a:p>
            <a:pPr marL="742950" lvl="1" indent="-285750" algn="l">
              <a:buFont typeface="+mj-lt"/>
              <a:buAutoNum type="arabicPeriod"/>
            </a:pPr>
            <a:r>
              <a:rPr lang="en-US" sz="1200" b="0" i="0" dirty="0">
                <a:effectLst/>
                <a:latin typeface="Times New Roman"/>
                <a:cs typeface="Times New Roman"/>
              </a:rPr>
              <a:t>Allow healthcare professionals to input and process diagnostic test results.</a:t>
            </a:r>
          </a:p>
          <a:p>
            <a:pPr algn="l">
              <a:buFont typeface="+mj-lt"/>
              <a:buAutoNum type="arabicPeriod"/>
            </a:pPr>
            <a:r>
              <a:rPr lang="en-US" b="1" i="0" dirty="0">
                <a:effectLst/>
                <a:latin typeface="Söhne"/>
              </a:rPr>
              <a:t>Result Retrieval:</a:t>
            </a:r>
            <a:endParaRPr lang="en-US" b="0" i="0" dirty="0">
              <a:effectLst/>
              <a:latin typeface="Söhne"/>
            </a:endParaRPr>
          </a:p>
          <a:p>
            <a:pPr marL="742950" lvl="1" indent="-285750" algn="l">
              <a:buFont typeface="+mj-lt"/>
              <a:buAutoNum type="arabicPeriod"/>
            </a:pPr>
            <a:r>
              <a:rPr lang="en-US" sz="1200" b="0" i="0" dirty="0">
                <a:effectLst/>
                <a:latin typeface="Times New Roman"/>
                <a:cs typeface="Times New Roman"/>
              </a:rPr>
              <a:t>Implement a secure system for users to access and retrieve their diagnostic results.</a:t>
            </a:r>
          </a:p>
          <a:p>
            <a:pPr algn="l">
              <a:buFont typeface="+mj-lt"/>
              <a:buAutoNum type="arabicPeriod"/>
            </a:pPr>
            <a:r>
              <a:rPr lang="en-US" b="1" i="0" dirty="0">
                <a:effectLst/>
                <a:latin typeface="Söhne"/>
              </a:rPr>
              <a:t>Notification System:</a:t>
            </a:r>
            <a:endParaRPr lang="en-US" b="0" i="0" dirty="0">
              <a:effectLst/>
              <a:latin typeface="Söhne"/>
            </a:endParaRPr>
          </a:p>
          <a:p>
            <a:pPr marL="742950" lvl="1" indent="-285750" algn="l">
              <a:buFont typeface="+mj-lt"/>
              <a:buAutoNum type="arabicPeriod"/>
            </a:pPr>
            <a:r>
              <a:rPr lang="en-US" sz="1200" b="0" i="0" dirty="0">
                <a:effectLst/>
                <a:latin typeface="Times New Roman"/>
                <a:cs typeface="Times New Roman"/>
              </a:rPr>
              <a:t>Set up automated notifications for appointment confirmations and result availability.</a:t>
            </a:r>
          </a:p>
          <a:p>
            <a:pPr algn="l"/>
            <a:r>
              <a:rPr lang="en-US" b="1" i="1" dirty="0">
                <a:effectLst/>
                <a:latin typeface="Söhne"/>
              </a:rPr>
              <a:t>Deployment Approach:</a:t>
            </a:r>
            <a:endParaRPr lang="en-US" b="1" i="0" dirty="0">
              <a:effectLst/>
              <a:latin typeface="Söhne"/>
            </a:endParaRPr>
          </a:p>
          <a:p>
            <a:pPr algn="l">
              <a:buFont typeface="+mj-lt"/>
              <a:buAutoNum type="arabicPeriod"/>
            </a:pPr>
            <a:r>
              <a:rPr lang="en-US" b="1" i="0" dirty="0">
                <a:effectLst/>
                <a:latin typeface="Söhne"/>
              </a:rPr>
              <a:t>Server Setup:</a:t>
            </a:r>
            <a:endParaRPr lang="en-US" b="0" i="0" dirty="0">
              <a:effectLst/>
              <a:latin typeface="Söhne"/>
            </a:endParaRPr>
          </a:p>
          <a:p>
            <a:pPr marL="742950" lvl="1" indent="-285750" algn="l">
              <a:buFont typeface="+mj-lt"/>
              <a:buAutoNum type="arabicPeriod"/>
            </a:pPr>
            <a:r>
              <a:rPr lang="en-US" sz="1200" b="0" i="0" dirty="0">
                <a:effectLst/>
                <a:latin typeface="Times New Roman"/>
                <a:cs typeface="Times New Roman"/>
              </a:rPr>
              <a:t>Choose a reliable hosting provider and set up a secure server environment</a:t>
            </a:r>
            <a:r>
              <a:rPr lang="en-US" b="0" i="0" dirty="0">
                <a:effectLst/>
                <a:latin typeface="Söhne"/>
              </a:rPr>
              <a:t>.</a:t>
            </a:r>
          </a:p>
          <a:p>
            <a:pPr algn="l">
              <a:buFont typeface="+mj-lt"/>
              <a:buAutoNum type="arabicPeriod"/>
            </a:pPr>
            <a:r>
              <a:rPr lang="en-US" b="1" i="0" dirty="0">
                <a:effectLst/>
                <a:latin typeface="Söhne"/>
              </a:rPr>
              <a:t>Database Deployment:</a:t>
            </a:r>
            <a:endParaRPr lang="en-US" b="0" i="0" dirty="0">
              <a:effectLst/>
              <a:latin typeface="Söhne"/>
            </a:endParaRPr>
          </a:p>
          <a:p>
            <a:pPr marL="742950" lvl="1" indent="-285750" algn="l">
              <a:buFont typeface="+mj-lt"/>
              <a:buAutoNum type="arabicPeriod"/>
            </a:pPr>
            <a:r>
              <a:rPr lang="en-US" sz="1200" b="0" i="0" dirty="0">
                <a:effectLst/>
                <a:latin typeface="Times New Roman"/>
                <a:cs typeface="Times New Roman"/>
              </a:rPr>
              <a:t>Deploy a MySQL database, ensuring data integrity and implementing regular backups</a:t>
            </a:r>
            <a:r>
              <a:rPr lang="en-US" b="0" i="0" dirty="0">
                <a:effectLst/>
                <a:latin typeface="Söhne"/>
              </a:rPr>
              <a:t>.</a:t>
            </a:r>
          </a:p>
          <a:p>
            <a:pPr algn="l">
              <a:buFont typeface="+mj-lt"/>
              <a:buAutoNum type="arabicPeriod"/>
            </a:pPr>
            <a:r>
              <a:rPr lang="en-US" b="1" i="0" dirty="0">
                <a:effectLst/>
                <a:latin typeface="Söhne"/>
              </a:rPr>
              <a:t>Backend and Frontend Deployment:</a:t>
            </a:r>
            <a:endParaRPr lang="en-US" b="0" i="0" dirty="0">
              <a:effectLst/>
              <a:latin typeface="Söhne"/>
            </a:endParaRPr>
          </a:p>
          <a:p>
            <a:pPr marL="742950" lvl="1" indent="-285750" algn="l">
              <a:buFont typeface="+mj-lt"/>
              <a:buAutoNum type="arabicPeriod"/>
            </a:pPr>
            <a:r>
              <a:rPr lang="en-US" sz="1200" b="0" i="0" dirty="0">
                <a:effectLst/>
                <a:latin typeface="Times New Roman"/>
                <a:cs typeface="Times New Roman"/>
              </a:rPr>
              <a:t>Deploy the server-side application (Node.js, Express.js) and transfer frontend files.</a:t>
            </a:r>
          </a:p>
          <a:p>
            <a:pPr marL="742950" lvl="1" indent="-285750" algn="l">
              <a:buFont typeface="+mj-lt"/>
              <a:buAutoNum type="arabicPeriod"/>
            </a:pPr>
            <a:r>
              <a:rPr lang="en-US" sz="1200" b="0" i="0" dirty="0">
                <a:effectLst/>
                <a:latin typeface="Times New Roman"/>
                <a:cs typeface="Times New Roman"/>
              </a:rPr>
              <a:t>Configure SSL/TLS for secure data transmission.</a:t>
            </a:r>
          </a:p>
          <a:p>
            <a:pPr algn="l"/>
            <a:endParaRPr lang="en-US" b="0" i="0">
              <a:effectLst/>
              <a:latin typeface="Söhne"/>
            </a:endParaRPr>
          </a:p>
          <a:p>
            <a:r>
              <a:rPr lang="en-US" dirty="0"/>
              <a:t/>
            </a:r>
            <a:br>
              <a:rPr lang="en-US" dirty="0"/>
            </a:br>
            <a:endParaRPr lang="en-US" sz="1200" b="0" i="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97968417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E5E308C-F805-378D-13A9-0E0AB2DE0B9F}"/>
              </a:ext>
            </a:extLst>
          </p:cNvPr>
          <p:cNvSpPr txBox="1"/>
          <p:nvPr/>
        </p:nvSpPr>
        <p:spPr>
          <a:xfrm>
            <a:off x="0" y="674914"/>
            <a:ext cx="8933543" cy="2246769"/>
          </a:xfrm>
          <a:prstGeom prst="rect">
            <a:avLst/>
          </a:prstGeom>
          <a:noFill/>
        </p:spPr>
        <p:txBody>
          <a:bodyPr wrap="square" rtlCol="0">
            <a:spAutoFit/>
          </a:bodyPr>
          <a:lstStyle/>
          <a:p>
            <a:pPr algn="l"/>
            <a:r>
              <a:rPr lang="en-US" b="1" i="0">
                <a:effectLst/>
                <a:latin typeface="Söhne"/>
              </a:rPr>
              <a:t>4.Security Measures:</a:t>
            </a:r>
            <a:endParaRPr lang="en-US" b="0" i="0">
              <a:effectLst/>
              <a:latin typeface="Söhne"/>
            </a:endParaRP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Implement access controls, firewalls, and regular security audits.</a:t>
            </a:r>
          </a:p>
          <a:p>
            <a:pPr algn="l"/>
            <a:r>
              <a:rPr lang="en-US" b="1" i="0">
                <a:effectLst/>
                <a:latin typeface="Söhne"/>
              </a:rPr>
              <a:t>5.Testing and User Communication:</a:t>
            </a:r>
            <a:endParaRPr lang="en-US" b="0" i="0">
              <a:effectLst/>
              <a:latin typeface="Söhne"/>
            </a:endParaRP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Conduct thorough system testing and user acceptance testing.</a:t>
            </a: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Communicate deployment schedules and potential downtime to users.</a:t>
            </a:r>
          </a:p>
          <a:p>
            <a:pPr algn="l"/>
            <a:r>
              <a:rPr lang="en-US" b="1" i="0">
                <a:effectLst/>
                <a:latin typeface="Söhne"/>
              </a:rPr>
              <a:t>6.Post-Deployment Checks and Documentation:</a:t>
            </a:r>
            <a:endParaRPr lang="en-US" b="0" i="0">
              <a:effectLst/>
              <a:latin typeface="Söhne"/>
            </a:endParaRP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Verify system functionality post-deployment and address reported issues promptly.</a:t>
            </a: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Update user manuals and documentation to reflect any changes.</a:t>
            </a:r>
          </a:p>
          <a:p>
            <a:pPr algn="l"/>
            <a:r>
              <a:rPr lang="en-US" b="1" i="0">
                <a:effectLst/>
                <a:latin typeface="Söhne"/>
              </a:rPr>
              <a:t>7.Continuous Monitoring and Maintenance:</a:t>
            </a:r>
            <a:endParaRPr lang="en-US" b="0" i="0">
              <a:effectLst/>
              <a:latin typeface="Söhne"/>
            </a:endParaRP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Implement monitoring tools for server performance.</a:t>
            </a: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Regularly conduct security audits and address bug fixes or implement feature updates based on user feedback</a:t>
            </a:r>
            <a:endParaRPr lang="en-IN"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861741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inus 2"/>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
        <p:nvSpPr>
          <p:cNvPr id="6" name="Title 4"/>
          <p:cNvSpPr>
            <a:spLocks noGrp="1"/>
          </p:cNvSpPr>
          <p:nvPr>
            <p:ph type="title"/>
          </p:nvPr>
        </p:nvSpPr>
        <p:spPr>
          <a:xfrm>
            <a:off x="144884" y="491606"/>
            <a:ext cx="8520600" cy="572700"/>
          </a:xfrm>
        </p:spPr>
        <p:txBody>
          <a:bodyPr/>
          <a:lstStyle/>
          <a:p>
            <a:pPr algn="ctr"/>
            <a:r>
              <a:rPr lang="en-GB" sz="1800" b="1" u="sng">
                <a:solidFill>
                  <a:srgbClr val="002060"/>
                </a:solidFill>
                <a:latin typeface="Times New Roman" panose="02020603050405020304" pitchFamily="18" charset="0"/>
                <a:cs typeface="Times New Roman" panose="02020603050405020304" pitchFamily="18" charset="0"/>
              </a:rPr>
              <a:t>SAMPLE  SCREENSHOTS</a:t>
            </a:r>
          </a:p>
        </p:txBody>
      </p:sp>
      <p:pic>
        <p:nvPicPr>
          <p:cNvPr id="5" name="Picture 4" descr="A person in blue scrubs and cap&#10;&#10;Description automatically generated">
            <a:extLst>
              <a:ext uri="{FF2B5EF4-FFF2-40B4-BE49-F238E27FC236}">
                <a16:creationId xmlns:a16="http://schemas.microsoft.com/office/drawing/2014/main" xmlns="" id="{812FAD11-0584-BBE6-925B-7A2F2E2D2886}"/>
              </a:ext>
            </a:extLst>
          </p:cNvPr>
          <p:cNvPicPr>
            <a:picLocks noChangeAspect="1"/>
          </p:cNvPicPr>
          <p:nvPr/>
        </p:nvPicPr>
        <p:blipFill>
          <a:blip r:embed="rId2"/>
          <a:stretch>
            <a:fillRect/>
          </a:stretch>
        </p:blipFill>
        <p:spPr>
          <a:xfrm>
            <a:off x="4512291" y="866859"/>
            <a:ext cx="3923731" cy="1942642"/>
          </a:xfrm>
          <a:prstGeom prst="rect">
            <a:avLst/>
          </a:prstGeom>
          <a:ln>
            <a:noFill/>
          </a:ln>
          <a:effectLst>
            <a:outerShdw blurRad="292100" dist="139700" dir="2700000" algn="tl" rotWithShape="0">
              <a:srgbClr val="333333">
                <a:alpha val="65000"/>
              </a:srgbClr>
            </a:outerShdw>
          </a:effectLst>
        </p:spPr>
      </p:pic>
      <p:pic>
        <p:nvPicPr>
          <p:cNvPr id="7" name="Picture 6" descr="A screenshot of a medical test&#10;&#10;Description automatically generated">
            <a:extLst>
              <a:ext uri="{FF2B5EF4-FFF2-40B4-BE49-F238E27FC236}">
                <a16:creationId xmlns:a16="http://schemas.microsoft.com/office/drawing/2014/main" xmlns="" id="{F6BA8C93-B08E-49D0-6A89-4E32D70C1C16}"/>
              </a:ext>
            </a:extLst>
          </p:cNvPr>
          <p:cNvPicPr>
            <a:picLocks noChangeAspect="1"/>
          </p:cNvPicPr>
          <p:nvPr/>
        </p:nvPicPr>
        <p:blipFill>
          <a:blip r:embed="rId3"/>
          <a:stretch>
            <a:fillRect/>
          </a:stretch>
        </p:blipFill>
        <p:spPr>
          <a:xfrm>
            <a:off x="272955" y="2929820"/>
            <a:ext cx="4094327" cy="1928116"/>
          </a:xfrm>
          <a:prstGeom prst="rect">
            <a:avLst/>
          </a:prstGeom>
          <a:ln>
            <a:noFill/>
          </a:ln>
          <a:effectLst>
            <a:outerShdw blurRad="292100" dist="139700" dir="2700000" algn="tl" rotWithShape="0">
              <a:srgbClr val="333333">
                <a:alpha val="65000"/>
              </a:srgbClr>
            </a:outerShdw>
          </a:effectLst>
        </p:spPr>
      </p:pic>
      <p:pic>
        <p:nvPicPr>
          <p:cNvPr id="8" name="Picture 7" descr="A screenshot of a medical form&#10;&#10;Description automatically generated">
            <a:extLst>
              <a:ext uri="{FF2B5EF4-FFF2-40B4-BE49-F238E27FC236}">
                <a16:creationId xmlns:a16="http://schemas.microsoft.com/office/drawing/2014/main" xmlns="" id="{CE2CF193-437C-5346-FA4F-C1708E9ED500}"/>
              </a:ext>
            </a:extLst>
          </p:cNvPr>
          <p:cNvPicPr>
            <a:picLocks noChangeAspect="1"/>
          </p:cNvPicPr>
          <p:nvPr/>
        </p:nvPicPr>
        <p:blipFill>
          <a:blip r:embed="rId4"/>
          <a:stretch>
            <a:fillRect/>
          </a:stretch>
        </p:blipFill>
        <p:spPr>
          <a:xfrm>
            <a:off x="4512293" y="2935721"/>
            <a:ext cx="3991970" cy="1933375"/>
          </a:xfrm>
          <a:prstGeom prst="rect">
            <a:avLst/>
          </a:prstGeom>
          <a:ln>
            <a:noFill/>
          </a:ln>
          <a:effectLst>
            <a:outerShdw blurRad="292100" dist="139700" dir="2700000" algn="tl" rotWithShape="0">
              <a:srgbClr val="333333">
                <a:alpha val="65000"/>
              </a:srgbClr>
            </a:outerShdw>
          </a:effectLst>
        </p:spPr>
      </p:pic>
      <p:pic>
        <p:nvPicPr>
          <p:cNvPr id="12" name="Picture 11" descr="A glass beaker with liquid in it&#10;&#10;Description automatically generated">
            <a:extLst>
              <a:ext uri="{FF2B5EF4-FFF2-40B4-BE49-F238E27FC236}">
                <a16:creationId xmlns:a16="http://schemas.microsoft.com/office/drawing/2014/main" xmlns="" id="{335D83FF-F723-125D-9AC7-0F0608ADBF2F}"/>
              </a:ext>
            </a:extLst>
          </p:cNvPr>
          <p:cNvPicPr>
            <a:picLocks noChangeAspect="1"/>
          </p:cNvPicPr>
          <p:nvPr/>
        </p:nvPicPr>
        <p:blipFill>
          <a:blip r:embed="rId5"/>
          <a:stretch>
            <a:fillRect/>
          </a:stretch>
        </p:blipFill>
        <p:spPr>
          <a:xfrm>
            <a:off x="272956" y="916469"/>
            <a:ext cx="4085798" cy="18775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48039229"/>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inus 2"/>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pic>
        <p:nvPicPr>
          <p:cNvPr id="5" name="Picture 4" descr="A screenshot of a medical test&#10;&#10;Description automatically generated">
            <a:extLst>
              <a:ext uri="{FF2B5EF4-FFF2-40B4-BE49-F238E27FC236}">
                <a16:creationId xmlns:a16="http://schemas.microsoft.com/office/drawing/2014/main" xmlns="" id="{1CA5D5B4-685A-928E-6A7E-7828BCA209FC}"/>
              </a:ext>
            </a:extLst>
          </p:cNvPr>
          <p:cNvPicPr>
            <a:picLocks noChangeAspect="1"/>
          </p:cNvPicPr>
          <p:nvPr/>
        </p:nvPicPr>
        <p:blipFill>
          <a:blip r:embed="rId2"/>
          <a:stretch>
            <a:fillRect/>
          </a:stretch>
        </p:blipFill>
        <p:spPr>
          <a:xfrm>
            <a:off x="4495166" y="591934"/>
            <a:ext cx="4111390" cy="1946335"/>
          </a:xfrm>
          <a:prstGeom prst="rect">
            <a:avLst/>
          </a:prstGeom>
          <a:ln>
            <a:noFill/>
          </a:ln>
          <a:effectLst>
            <a:outerShdw blurRad="292100" dist="139700" dir="2700000" algn="tl" rotWithShape="0">
              <a:srgbClr val="333333">
                <a:alpha val="65000"/>
              </a:srgbClr>
            </a:outerShdw>
          </a:effectLst>
        </p:spPr>
      </p:pic>
      <p:pic>
        <p:nvPicPr>
          <p:cNvPr id="6" name="Picture 5" descr="A screenshot of a medical form&#10;&#10;Description automatically generated">
            <a:extLst>
              <a:ext uri="{FF2B5EF4-FFF2-40B4-BE49-F238E27FC236}">
                <a16:creationId xmlns:a16="http://schemas.microsoft.com/office/drawing/2014/main" xmlns="" id="{5F98208F-B2C2-9812-D7D2-06A5D00E0513}"/>
              </a:ext>
            </a:extLst>
          </p:cNvPr>
          <p:cNvPicPr>
            <a:picLocks noChangeAspect="1"/>
          </p:cNvPicPr>
          <p:nvPr/>
        </p:nvPicPr>
        <p:blipFill>
          <a:blip r:embed="rId3"/>
          <a:stretch>
            <a:fillRect/>
          </a:stretch>
        </p:blipFill>
        <p:spPr>
          <a:xfrm>
            <a:off x="4486700" y="2885926"/>
            <a:ext cx="4111389" cy="1905014"/>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xmlns="" id="{35E7A7FE-7DDE-AD2E-F3FF-724705587FA2}"/>
              </a:ext>
            </a:extLst>
          </p:cNvPr>
          <p:cNvPicPr>
            <a:picLocks noChangeAspect="1"/>
          </p:cNvPicPr>
          <p:nvPr/>
        </p:nvPicPr>
        <p:blipFill>
          <a:blip r:embed="rId4"/>
          <a:stretch>
            <a:fillRect/>
          </a:stretch>
        </p:blipFill>
        <p:spPr>
          <a:xfrm>
            <a:off x="179127" y="590124"/>
            <a:ext cx="4102859" cy="1916090"/>
          </a:xfrm>
          <a:prstGeom prst="rect">
            <a:avLst/>
          </a:prstGeom>
          <a:ln>
            <a:noFill/>
          </a:ln>
          <a:effectLst>
            <a:outerShdw blurRad="292100" dist="139700" dir="2700000" algn="tl" rotWithShape="0">
              <a:srgbClr val="333333">
                <a:alpha val="65000"/>
              </a:srgbClr>
            </a:outerShdw>
          </a:effectLst>
        </p:spPr>
      </p:pic>
      <p:pic>
        <p:nvPicPr>
          <p:cNvPr id="9" name="Picture 8" descr="Screenshot 2023-11-17 115358.png"/>
          <p:cNvPicPr>
            <a:picLocks noChangeAspect="1"/>
          </p:cNvPicPr>
          <p:nvPr/>
        </p:nvPicPr>
        <p:blipFill>
          <a:blip r:embed="rId5"/>
          <a:stretch>
            <a:fillRect/>
          </a:stretch>
        </p:blipFill>
        <p:spPr>
          <a:xfrm>
            <a:off x="211666" y="2895411"/>
            <a:ext cx="4049595" cy="19051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237384385"/>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65181" y="914399"/>
            <a:ext cx="8767119" cy="2123658"/>
          </a:xfrm>
          <a:prstGeom prst="rect">
            <a:avLst/>
          </a:prstGeom>
          <a:noFill/>
        </p:spPr>
        <p:txBody>
          <a:bodyPr wrap="square" rtlCol="0">
            <a:spAutoFit/>
          </a:bodyPr>
          <a:lstStyle/>
          <a:p>
            <a:pPr algn="l"/>
            <a:r>
              <a:rPr lang="en-US" sz="1200" b="0" i="0">
                <a:effectLst/>
                <a:latin typeface="Times New Roman" panose="02020603050405020304" pitchFamily="18" charset="0"/>
                <a:cs typeface="Times New Roman" panose="02020603050405020304" pitchFamily="18" charset="0"/>
              </a:rPr>
              <a:t>In conclusion, the development and deployment of an online diagnostic center represent a significant advancement in healthcare accessibility and efficiency. By leveraging technologies such as HTML, CSS, JavaScript, and MySQL, we can create a user-centric platform that facilitates seamless appointment scheduling, secure data management, and prompt result retrieval.</a:t>
            </a:r>
          </a:p>
          <a:p>
            <a:pPr algn="l"/>
            <a:r>
              <a:rPr lang="en-US" sz="1200" b="0" i="0">
                <a:effectLst/>
                <a:latin typeface="Times New Roman" panose="02020603050405020304" pitchFamily="18" charset="0"/>
                <a:cs typeface="Times New Roman" panose="02020603050405020304" pitchFamily="18" charset="0"/>
              </a:rPr>
              <a:t>The algorithm outlines key functionalities, ensuring a user-friendly experience for both patients and healthcare professionals. Incorporating robust security measures, regular testing, and continuous monitoring contribute to a secure and reliable system.</a:t>
            </a:r>
          </a:p>
          <a:p>
            <a:pPr algn="l"/>
            <a:r>
              <a:rPr lang="en-US" sz="1200" b="0" i="0">
                <a:effectLst/>
                <a:latin typeface="Times New Roman" panose="02020603050405020304" pitchFamily="18" charset="0"/>
                <a:cs typeface="Times New Roman" panose="02020603050405020304" pitchFamily="18" charset="0"/>
              </a:rPr>
              <a:t>The deployment approach emphasizes meticulous planning, including server setup, database management, and thorough testing before and after deployment. By prioritizing user communication and documentation, we foster a transparent and informed user experience.</a:t>
            </a:r>
          </a:p>
          <a:p>
            <a:pPr algn="l"/>
            <a:r>
              <a:rPr lang="en-US" sz="1200" b="0" i="0">
                <a:effectLst/>
                <a:latin typeface="Times New Roman" panose="02020603050405020304" pitchFamily="18" charset="0"/>
                <a:cs typeface="Times New Roman" panose="02020603050405020304" pitchFamily="18" charset="0"/>
              </a:rPr>
              <a:t>As the healthcare landscape evolves, an online diagnostic center serves as a pivotal tool in providing accessible, efficient, and secure diagnostic services. This holistic approach aligns technological innovation with healthcare needs, ultimately contributing to improved patient outcomes and enhanced healthcare delivery.</a:t>
            </a:r>
          </a:p>
          <a:p>
            <a:endParaRPr lang="en-GB" sz="1200">
              <a:latin typeface="Times New Roman" panose="02020603050405020304" pitchFamily="18" charset="0"/>
              <a:cs typeface="Times New Roman" panose="02020603050405020304" pitchFamily="18" charset="0"/>
            </a:endParaRPr>
          </a:p>
        </p:txBody>
      </p:sp>
      <p:sp>
        <p:nvSpPr>
          <p:cNvPr id="4" name="Minus 3"/>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Tree>
    <p:extLst>
      <p:ext uri="{BB962C8B-B14F-4D97-AF65-F5344CB8AC3E}">
        <p14:creationId xmlns:p14="http://schemas.microsoft.com/office/powerpoint/2010/main" xmlns="" val="2174784547"/>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Minus 3"/>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
        <p:nvSpPr>
          <p:cNvPr id="7" name="TextBox 6">
            <a:extLst>
              <a:ext uri="{FF2B5EF4-FFF2-40B4-BE49-F238E27FC236}">
                <a16:creationId xmlns:a16="http://schemas.microsoft.com/office/drawing/2014/main" xmlns="" id="{BB5EA032-EFCD-4E6D-AB3E-2803D63FB8A6}"/>
              </a:ext>
            </a:extLst>
          </p:cNvPr>
          <p:cNvSpPr txBox="1"/>
          <p:nvPr/>
        </p:nvSpPr>
        <p:spPr>
          <a:xfrm>
            <a:off x="224971" y="1211469"/>
            <a:ext cx="8694058" cy="861774"/>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The future of online diagnostic centers envisions a healthcare landscape driven by cutting-edge technologies. With the integration of AI, telemedicine, wearable devices, and personalized medicine, these centers are poised to offer more accurate diagnostics, remote healthcare access, and tailored treatment plans. The focus on data security, user experience, and global accessibility positions online diagnostic centers as pivotal players in the evolution of healthcare delivery</a:t>
            </a:r>
            <a:r>
              <a:rPr lang="en-US"/>
              <a:t>.</a:t>
            </a:r>
            <a:endParaRPr lang="en-IN"/>
          </a:p>
        </p:txBody>
      </p:sp>
    </p:spTree>
    <p:extLst>
      <p:ext uri="{BB962C8B-B14F-4D97-AF65-F5344CB8AC3E}">
        <p14:creationId xmlns:p14="http://schemas.microsoft.com/office/powerpoint/2010/main" xmlns="" val="705114264"/>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2745270" y="521308"/>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800"/>
            </a:pPr>
            <a:r>
              <a:rPr lang="en-US" sz="1600" b="1">
                <a:solidFill>
                  <a:srgbClr val="213163"/>
                </a:solidFill>
              </a:rPr>
              <a:t>References</a:t>
            </a:r>
            <a:endParaRPr lang="en-US" sz="1600"/>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75717" y="1097156"/>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spc="-1">
                <a:solidFill>
                  <a:srgbClr val="0000FF"/>
                </a:solidFill>
                <a:latin typeface="+mn-lt"/>
                <a:ea typeface="Calibri"/>
                <a:cs typeface="Times New Roman"/>
                <a:hlinkClick r:id="rId3">
                  <a:extLst>
                    <a:ext uri="{A12FA001-AC4F-418D-AE19-62706E023703}">
                      <ahyp:hlinkClr xmlns:ahyp="http://schemas.microsoft.com/office/drawing/2018/hyperlinkcolor" xmlns="" val="tx"/>
                    </a:ext>
                  </a:extLst>
                </a:hlinkClick>
              </a:rPr>
              <a:t>h</a:t>
            </a:r>
            <a:r>
              <a:rPr lang="en-US" b="0" strike="noStrike" spc="-1">
                <a:solidFill>
                  <a:srgbClr val="0000FF"/>
                </a:solidFill>
                <a:latin typeface="+mn-lt"/>
                <a:ea typeface="Calibri"/>
                <a:cs typeface="Times New Roman"/>
                <a:hlinkClick r:id="rId3">
                  <a:extLst>
                    <a:ext uri="{A12FA001-AC4F-418D-AE19-62706E023703}">
                      <ahyp:hlinkClr xmlns:ahyp="http://schemas.microsoft.com/office/drawing/2018/hyperlinkcolor" xmlns="" val="tx"/>
                    </a:ext>
                  </a:extLst>
                </a:hlinkClick>
              </a:rPr>
              <a:t>ttp://www.oreilly.com/data/free/the-new-artificial-intelligence-market.csp</a:t>
            </a:r>
            <a:endParaRPr lang="en-US" b="0" strike="noStrike" spc="-1">
              <a:solidFill>
                <a:srgbClr val="0000FF"/>
              </a:solidFill>
              <a:latin typeface="+mn-lt"/>
              <a:cs typeface="Times New Roman"/>
            </a:endParaRPr>
          </a:p>
        </p:txBody>
      </p:sp>
      <p:sp>
        <p:nvSpPr>
          <p:cNvPr id="4" name="Minus 3"/>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
        <p:nvSpPr>
          <p:cNvPr id="7" name="Rectangle 6"/>
          <p:cNvSpPr/>
          <p:nvPr/>
        </p:nvSpPr>
        <p:spPr>
          <a:xfrm>
            <a:off x="141496" y="943268"/>
            <a:ext cx="1805302" cy="307777"/>
          </a:xfrm>
          <a:prstGeom prst="rect">
            <a:avLst/>
          </a:prstGeom>
        </p:spPr>
        <p:txBody>
          <a:bodyPr wrap="none">
            <a:spAutoFit/>
          </a:bodyPr>
          <a:lstStyle/>
          <a:p>
            <a:pPr algn="ctr">
              <a:buSzPts val="2800"/>
            </a:pPr>
            <a:r>
              <a:rPr lang="en-US" b="1">
                <a:solidFill>
                  <a:srgbClr val="213163"/>
                </a:solidFill>
              </a:rPr>
              <a:t>GitHub Reference :</a:t>
            </a:r>
            <a:endParaRPr lang="en-US"/>
          </a:p>
        </p:txBody>
      </p:sp>
    </p:spTree>
    <p:extLst>
      <p:ext uri="{BB962C8B-B14F-4D97-AF65-F5344CB8AC3E}">
        <p14:creationId xmlns:p14="http://schemas.microsoft.com/office/powerpoint/2010/main" xmlns="" val="3709190096"/>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xmlns="" id="{927410B5-1C26-2D39-1160-ABCF2EAFC484}"/>
              </a:ext>
            </a:extLst>
          </p:cNvPr>
          <p:cNvSpPr txBox="1"/>
          <p:nvPr/>
        </p:nvSpPr>
        <p:spPr>
          <a:xfrm>
            <a:off x="526790" y="647860"/>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OUTLINE</a:t>
            </a:r>
            <a:endParaRPr lang="en-US" sz="2400" b="1"/>
          </a:p>
        </p:txBody>
      </p:sp>
      <p:sp>
        <p:nvSpPr>
          <p:cNvPr id="4" name="TextBox 3">
            <a:extLst>
              <a:ext uri="{FF2B5EF4-FFF2-40B4-BE49-F238E27FC236}">
                <a16:creationId xmlns:a16="http://schemas.microsoft.com/office/drawing/2014/main" xmlns="" id="{E1494DD5-904E-76E9-38C0-10A35CC5BDD0}"/>
              </a:ext>
            </a:extLst>
          </p:cNvPr>
          <p:cNvSpPr txBox="1"/>
          <p:nvPr/>
        </p:nvSpPr>
        <p:spPr>
          <a:xfrm>
            <a:off x="624661" y="1436524"/>
            <a:ext cx="6935087" cy="3139321"/>
          </a:xfrm>
          <a:prstGeom prst="rect">
            <a:avLst/>
          </a:prstGeom>
          <a:noFill/>
        </p:spPr>
        <p:txBody>
          <a:bodyPr wrap="square">
            <a:spAutoFit/>
          </a:bodyPr>
          <a:lstStyle/>
          <a:p>
            <a:pPr marL="285750" indent="-285750">
              <a:buFont typeface="Arial" panose="020B0604020202020204" pitchFamily="34" charset="0"/>
              <a:buChar char="•"/>
            </a:pPr>
            <a:r>
              <a:rPr lang="en-US" sz="1800">
                <a:latin typeface="Arial"/>
                <a:ea typeface="+mn-lt"/>
                <a:cs typeface="Arial"/>
              </a:rPr>
              <a:t>Abstract     </a:t>
            </a:r>
            <a:endParaRPr lang="en-US" sz="1800">
              <a:latin typeface="Arial"/>
              <a:cs typeface="Arial"/>
            </a:endParaRPr>
          </a:p>
          <a:p>
            <a:pPr marL="285750" indent="-285750">
              <a:buFont typeface="Arial" panose="020B0604020202020204" pitchFamily="34" charset="0"/>
              <a:buChar char="•"/>
            </a:pPr>
            <a:r>
              <a:rPr lang="en-US" sz="1800">
                <a:latin typeface="Arial"/>
                <a:ea typeface="+mn-lt"/>
                <a:cs typeface="Arial"/>
              </a:rPr>
              <a:t>Problem Statement</a:t>
            </a:r>
            <a:endParaRPr lang="en-US" sz="1800">
              <a:latin typeface="Arial"/>
              <a:cs typeface="Arial"/>
            </a:endParaRPr>
          </a:p>
          <a:p>
            <a:pPr marL="285750" indent="-285750">
              <a:buFont typeface="Arial" panose="020B0604020202020204" pitchFamily="34" charset="0"/>
              <a:buChar char="•"/>
            </a:pPr>
            <a:r>
              <a:rPr lang="en-US" sz="1800">
                <a:latin typeface="Arial"/>
                <a:ea typeface="+mn-lt"/>
                <a:cs typeface="Arial"/>
              </a:rPr>
              <a:t>Aims, Objective &amp; Proposed System/Solution</a:t>
            </a:r>
            <a:endParaRPr lang="en-US" sz="1800">
              <a:latin typeface="Arial"/>
              <a:cs typeface="Arial"/>
            </a:endParaRPr>
          </a:p>
          <a:p>
            <a:pPr marL="285750" indent="-285750">
              <a:buFont typeface="Arial" panose="020B0604020202020204" pitchFamily="34" charset="0"/>
              <a:buChar char="•"/>
            </a:pPr>
            <a:r>
              <a:rPr lang="en-US" sz="1800">
                <a:latin typeface="Arial"/>
                <a:ea typeface="+mn-lt"/>
                <a:cs typeface="Arial"/>
              </a:rPr>
              <a:t>System Design</a:t>
            </a:r>
            <a:endParaRPr lang="en-US" sz="1800">
              <a:latin typeface="Arial"/>
              <a:cs typeface="Arial"/>
            </a:endParaRPr>
          </a:p>
          <a:p>
            <a:pPr marL="285750" indent="-285750">
              <a:buFont typeface="Arial" panose="020B0604020202020204" pitchFamily="34" charset="0"/>
              <a:buChar char="•"/>
            </a:pPr>
            <a:r>
              <a:rPr lang="en-US" sz="1800">
                <a:latin typeface="Arial"/>
                <a:ea typeface="+mn-lt"/>
                <a:cs typeface="+mn-lt"/>
              </a:rPr>
              <a:t>System Development Approach (Technology Used) </a:t>
            </a:r>
          </a:p>
          <a:p>
            <a:pPr marL="285750" indent="-285750">
              <a:buFont typeface="Arial" panose="020B0604020202020204" pitchFamily="34" charset="0"/>
              <a:buChar char="•"/>
            </a:pPr>
            <a:r>
              <a:rPr lang="en-US" sz="1800">
                <a:latin typeface="Arial"/>
                <a:ea typeface="+mn-lt"/>
                <a:cs typeface="+mn-lt"/>
              </a:rPr>
              <a:t>Algorithm &amp; Deployment </a:t>
            </a:r>
          </a:p>
          <a:p>
            <a:pPr marL="285750" indent="-285750">
              <a:buFont typeface="Arial" panose="020B0604020202020204" pitchFamily="34" charset="0"/>
              <a:buChar char="•"/>
            </a:pPr>
            <a:r>
              <a:rPr lang="en-US" sz="1800">
                <a:ea typeface="+mn-lt"/>
                <a:cs typeface="+mn-lt"/>
              </a:rPr>
              <a:t>Sample  Screenshots</a:t>
            </a:r>
            <a:r>
              <a:rPr lang="en-US" sz="1800">
                <a:latin typeface="Arial"/>
                <a:ea typeface="+mn-lt"/>
                <a:cs typeface="+mn-lt"/>
              </a:rPr>
              <a:t> </a:t>
            </a:r>
            <a:endParaRPr lang="en-US" sz="1800">
              <a:latin typeface="Arial"/>
              <a:cs typeface="Calibri"/>
            </a:endParaRPr>
          </a:p>
          <a:p>
            <a:pPr marL="285750" indent="-285750">
              <a:buFont typeface="Arial" panose="020B0604020202020204" pitchFamily="34" charset="0"/>
              <a:buChar char="•"/>
            </a:pPr>
            <a:r>
              <a:rPr lang="en-US" sz="1800">
                <a:latin typeface="Arial"/>
                <a:ea typeface="+mn-lt"/>
                <a:cs typeface="Arial"/>
              </a:rPr>
              <a:t>Conclusion</a:t>
            </a:r>
          </a:p>
          <a:p>
            <a:pPr marL="285750" indent="-285750">
              <a:buFont typeface="Arial" panose="020B0604020202020204" pitchFamily="34" charset="0"/>
              <a:buChar char="•"/>
            </a:pPr>
            <a:r>
              <a:rPr lang="en-US" sz="1800">
                <a:latin typeface="Arial"/>
                <a:ea typeface="+mn-lt"/>
                <a:cs typeface="Arial"/>
              </a:rPr>
              <a:t>Future Scope</a:t>
            </a:r>
            <a:endParaRPr lang="en-IN" sz="1800"/>
          </a:p>
          <a:p>
            <a:pPr marL="285750" indent="-285750">
              <a:buFont typeface="Arial" panose="020B0604020202020204" pitchFamily="34" charset="0"/>
              <a:buChar char="•"/>
            </a:pPr>
            <a:r>
              <a:rPr lang="en-US" sz="1800">
                <a:latin typeface="Arial"/>
                <a:ea typeface="+mn-lt"/>
                <a:cs typeface="Arial"/>
              </a:rPr>
              <a:t>References</a:t>
            </a:r>
          </a:p>
          <a:p>
            <a:pPr marL="285750" indent="-285750">
              <a:buFont typeface="Arial" panose="020B0604020202020204" pitchFamily="34" charset="0"/>
              <a:buChar char="•"/>
            </a:pPr>
            <a:r>
              <a:rPr lang="en-US" sz="1800">
                <a:ea typeface="+mn-lt"/>
              </a:rPr>
              <a:t>Video of the Project</a:t>
            </a:r>
            <a:endParaRPr lang="en-US" sz="1800">
              <a:latin typeface="Arial"/>
              <a:cs typeface="Arial"/>
            </a:endParaRPr>
          </a:p>
        </p:txBody>
      </p:sp>
      <p:sp>
        <p:nvSpPr>
          <p:cNvPr id="5" name="Minus 4"/>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0" y="5890"/>
            <a:ext cx="6933460" cy="338554"/>
          </a:xfrm>
          <a:prstGeom prst="rect">
            <a:avLst/>
          </a:prstGeom>
          <a:noFill/>
        </p:spPr>
        <p:txBody>
          <a:bodyPr wrap="square" rtlCol="0">
            <a:spAutoFit/>
          </a:bodyPr>
          <a:lstStyle/>
          <a:p>
            <a:r>
              <a:rPr lang="en-GB" sz="1600" b="1">
                <a:solidFill>
                  <a:schemeClr val="bg1"/>
                </a:solidFill>
              </a:rPr>
              <a:t>DIAGONSTIC CENTER</a:t>
            </a:r>
          </a:p>
        </p:txBody>
      </p:sp>
    </p:spTree>
    <p:extLst>
      <p:ext uri="{BB962C8B-B14F-4D97-AF65-F5344CB8AC3E}">
        <p14:creationId xmlns:p14="http://schemas.microsoft.com/office/powerpoint/2010/main" xmlns="" val="12530045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5" name="Minus 4"/>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Tree>
    <p:extLst>
      <p:ext uri="{BB962C8B-B14F-4D97-AF65-F5344CB8AC3E}">
        <p14:creationId xmlns:p14="http://schemas.microsoft.com/office/powerpoint/2010/main" xmlns="" val="188237828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20170" y="949762"/>
            <a:ext cx="8712129" cy="2492990"/>
          </a:xfrm>
          <a:prstGeom prst="rect">
            <a:avLst/>
          </a:prstGeom>
          <a:noFill/>
        </p:spPr>
        <p:txBody>
          <a:bodyPr wrap="square" rtlCol="0">
            <a:spAutoFit/>
          </a:bodyPr>
          <a:lstStyle/>
          <a:p>
            <a:pPr algn="l"/>
            <a:r>
              <a:rPr lang="en-US" sz="1200" b="0" i="0">
                <a:effectLst/>
                <a:latin typeface="Times New Roman" panose="02020603050405020304" pitchFamily="18" charset="0"/>
                <a:cs typeface="Times New Roman" panose="02020603050405020304" pitchFamily="18" charset="0"/>
              </a:rPr>
              <a:t>This abstract presents the conceptualization and development of a modern diagnostic center management system implemented using HTML, JavaScript, CSS, and MySQL technologies. The web application aims to streamline the operations of a diagnostic center, providing an efficient and user-friendly platform for both healthcare professionals and patients.</a:t>
            </a:r>
          </a:p>
          <a:p>
            <a:pPr algn="l"/>
            <a:r>
              <a:rPr lang="en-US" sz="1200" b="0" i="0">
                <a:effectLst/>
                <a:latin typeface="Times New Roman" panose="02020603050405020304" pitchFamily="18" charset="0"/>
                <a:cs typeface="Times New Roman" panose="02020603050405020304" pitchFamily="18" charset="0"/>
              </a:rPr>
              <a:t>The HTML framework forms the structural backbone of the system, defining the layout and content presentation. Responsive design principles are implemented through CSS, ensuring optimal user experience across various devices. JavaScript is utilized to enhance the dynamic aspects of the application, enabling interactive features such as real-time form validation and asynchronous data retrieval.</a:t>
            </a:r>
          </a:p>
          <a:p>
            <a:pPr algn="l"/>
            <a:r>
              <a:rPr lang="en-US" sz="1200" b="0" i="0">
                <a:effectLst/>
                <a:latin typeface="Times New Roman" panose="02020603050405020304" pitchFamily="18" charset="0"/>
                <a:cs typeface="Times New Roman" panose="02020603050405020304" pitchFamily="18" charset="0"/>
              </a:rPr>
              <a:t>The integration of MySQL as the backend database system facilitates secure and organized storage of patient records, test results, and other essential information. The abstract explores the database schema, emphasizing the importance of maintaining data integrity and security in a healthcare setting.</a:t>
            </a:r>
          </a:p>
          <a:p>
            <a:pPr algn="l"/>
            <a:r>
              <a:rPr lang="en-US" sz="1200" b="0" i="0">
                <a:effectLst/>
                <a:latin typeface="Times New Roman" panose="02020603050405020304" pitchFamily="18" charset="0"/>
                <a:cs typeface="Times New Roman" panose="02020603050405020304" pitchFamily="18" charset="0"/>
              </a:rPr>
              <a:t>User authentication and authorization mechanisms are implemented using a combination of JavaScript and server-side processing, ensuring that only authorized personnel can access sensitive patient information. The abstract also highlights the use of encryption techniques to secure data transmission between the client and server.</a:t>
            </a:r>
          </a:p>
          <a:p>
            <a:endParaRPr lang="en-GB" sz="1200">
              <a:latin typeface="Times New Roman" panose="02020603050405020304" pitchFamily="18" charset="0"/>
              <a:cs typeface="Times New Roman" panose="02020603050405020304" pitchFamily="18" charset="0"/>
            </a:endParaRPr>
          </a:p>
        </p:txBody>
      </p:sp>
      <p:sp>
        <p:nvSpPr>
          <p:cNvPr id="5" name="Minus 4"/>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0" y="5890"/>
            <a:ext cx="6933460" cy="338554"/>
          </a:xfrm>
          <a:prstGeom prst="rect">
            <a:avLst/>
          </a:prstGeom>
          <a:noFill/>
        </p:spPr>
        <p:txBody>
          <a:bodyPr wrap="square" rtlCol="0">
            <a:spAutoFit/>
          </a:bodyPr>
          <a:lstStyle/>
          <a:p>
            <a:r>
              <a:rPr lang="en-GB" sz="1600" b="1">
                <a:solidFill>
                  <a:schemeClr val="bg1"/>
                </a:solidFill>
              </a:rPr>
              <a:t>DIAGONSTIC CENTER</a:t>
            </a:r>
          </a:p>
        </p:txBody>
      </p:sp>
    </p:spTree>
    <p:extLst>
      <p:ext uri="{BB962C8B-B14F-4D97-AF65-F5344CB8AC3E}">
        <p14:creationId xmlns:p14="http://schemas.microsoft.com/office/powerpoint/2010/main" xmlns="" val="4921549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67962" y="857087"/>
            <a:ext cx="9076038" cy="4216539"/>
          </a:xfrm>
          <a:prstGeom prst="rect">
            <a:avLst/>
          </a:prstGeom>
          <a:noFill/>
        </p:spPr>
        <p:txBody>
          <a:bodyPr wrap="square" rtlCol="0">
            <a:spAutoFit/>
          </a:bodyPr>
          <a:lstStyle/>
          <a:p>
            <a:pPr algn="l"/>
            <a:r>
              <a:rPr lang="en-GB" sz="1200">
                <a:latin typeface="Times New Roman" panose="02020603050405020304" pitchFamily="18" charset="0"/>
                <a:cs typeface="Times New Roman" panose="02020603050405020304" pitchFamily="18" charset="0"/>
              </a:rPr>
              <a:t>	</a:t>
            </a:r>
            <a:r>
              <a:rPr lang="en-US" sz="1200" b="0" i="0">
                <a:effectLst/>
                <a:latin typeface="Times New Roman" panose="02020603050405020304" pitchFamily="18" charset="0"/>
                <a:cs typeface="Times New Roman" panose="02020603050405020304" pitchFamily="18" charset="0"/>
              </a:rPr>
              <a:t>In the current healthcare landscape, the integration of online booking systems for diagnostic center services presents a promising avenue for streamlining patient interactions and improving overall service delivery. However, several challenges hinder the seamless adoption and functionality of online booking platforms for diagnostic centers.</a:t>
            </a:r>
          </a:p>
          <a:p>
            <a:pPr algn="l">
              <a:buFont typeface="+mj-lt"/>
              <a:buAutoNum type="arabicPeriod"/>
            </a:pPr>
            <a:r>
              <a:rPr lang="en-US" sz="1600" b="1" i="0">
                <a:effectLst/>
                <a:latin typeface="Söhne"/>
              </a:rPr>
              <a:t>Limited Accessibility and Awareness:</a:t>
            </a:r>
            <a:r>
              <a:rPr lang="en-US" sz="1600" b="0" i="0">
                <a:effectLst/>
                <a:latin typeface="Söhne"/>
              </a:rPr>
              <a:t> </a:t>
            </a:r>
            <a:r>
              <a:rPr lang="en-US" sz="1200" b="0" i="0">
                <a:effectLst/>
                <a:latin typeface="Times New Roman" panose="02020603050405020304" pitchFamily="18" charset="0"/>
                <a:cs typeface="Times New Roman" panose="02020603050405020304" pitchFamily="18" charset="0"/>
              </a:rPr>
              <a:t>Many patients, particularly in certain demographics, may face barriers in accessing and navigating online booking platforms. This lack of awareness or digital literacy can impede the widespread adoption of online booking systems, limiting the potential benefits for both patients and diagnostic centers.</a:t>
            </a:r>
          </a:p>
          <a:p>
            <a:pPr algn="l">
              <a:buFont typeface="+mj-lt"/>
              <a:buAutoNum type="arabicPeriod"/>
            </a:pPr>
            <a:r>
              <a:rPr lang="en-US" sz="1600" b="1" i="0">
                <a:effectLst/>
                <a:latin typeface="Söhne"/>
              </a:rPr>
              <a:t>Inadequate User Interface and Experience:</a:t>
            </a:r>
            <a:r>
              <a:rPr lang="en-US" sz="1600" b="0" i="0">
                <a:effectLst/>
                <a:latin typeface="Söhne"/>
              </a:rPr>
              <a:t> </a:t>
            </a:r>
            <a:r>
              <a:rPr lang="en-US" sz="1200" b="0" i="0">
                <a:effectLst/>
                <a:latin typeface="Times New Roman" panose="02020603050405020304" pitchFamily="18" charset="0"/>
                <a:cs typeface="Times New Roman" panose="02020603050405020304" pitchFamily="18" charset="0"/>
              </a:rPr>
              <a:t>Existing online booking systems for diagnostic centers often suffer from suboptimal user interfaces and experiences. Complicated navigation, unclear instructions, and non-intuitive design can lead to user frustration, discouraging patients from utilizing the online booking option.</a:t>
            </a:r>
          </a:p>
          <a:p>
            <a:pPr algn="l">
              <a:buFont typeface="+mj-lt"/>
              <a:buAutoNum type="arabicPeriod"/>
            </a:pPr>
            <a:r>
              <a:rPr lang="en-US" sz="1600" b="1" i="0">
                <a:effectLst/>
                <a:latin typeface="Söhne"/>
              </a:rPr>
              <a:t>Integration with Existing Systems:</a:t>
            </a:r>
            <a:r>
              <a:rPr lang="en-US" sz="1600" b="0" i="0">
                <a:effectLst/>
                <a:latin typeface="Söhne"/>
              </a:rPr>
              <a:t> </a:t>
            </a:r>
            <a:r>
              <a:rPr lang="en-US" sz="1200" b="0" i="0">
                <a:effectLst/>
                <a:latin typeface="Söhne"/>
              </a:rPr>
              <a:t>Diagnostic centers may encounter challenges integrating online booking systems with their existing appointment management and laboratory information systems. Compatibility issues and data synchronization problems can compromise the accuracy and reliability of the booking process.</a:t>
            </a:r>
          </a:p>
          <a:p>
            <a:pPr algn="l"/>
            <a:r>
              <a:rPr lang="en-US" sz="1600" b="1" i="0">
                <a:effectLst/>
                <a:latin typeface="Söhne"/>
              </a:rPr>
              <a:t>4.Security and Privacy Concerns:</a:t>
            </a:r>
            <a:r>
              <a:rPr lang="en-US" sz="1600" b="0" i="0">
                <a:effectLst/>
                <a:latin typeface="Söhne"/>
              </a:rPr>
              <a:t> </a:t>
            </a:r>
            <a:r>
              <a:rPr lang="en-US" sz="1200" b="0" i="0">
                <a:effectLst/>
                <a:latin typeface="Times New Roman" panose="02020603050405020304" pitchFamily="18" charset="0"/>
                <a:cs typeface="Times New Roman" panose="02020603050405020304" pitchFamily="18" charset="0"/>
              </a:rPr>
              <a:t>As online platforms deal with sensitive health information, ensuring robust security measures is paramount. Concerns related to data breaches, unauthorized access, and inadequate encryption can undermine patient trust in utilizing online booking systems.</a:t>
            </a:r>
          </a:p>
          <a:p>
            <a:pPr algn="l"/>
            <a:r>
              <a:rPr lang="en-US" sz="1600" b="1" i="0">
                <a:effectLst/>
                <a:latin typeface="Söhne"/>
              </a:rPr>
              <a:t>5.Reservation Scheduling and Overbooking</a:t>
            </a:r>
            <a:r>
              <a:rPr lang="en-US" sz="1200" b="1" i="0">
                <a:effectLst/>
                <a:latin typeface="Söhne"/>
              </a:rPr>
              <a:t>:</a:t>
            </a:r>
            <a:r>
              <a:rPr lang="en-US" sz="1200" b="0" i="0">
                <a:effectLst/>
                <a:latin typeface="Söhne"/>
              </a:rPr>
              <a:t> </a:t>
            </a:r>
            <a:r>
              <a:rPr lang="en-US" sz="1200" b="0" i="0">
                <a:effectLst/>
                <a:latin typeface="Times New Roman" panose="02020603050405020304" pitchFamily="18" charset="0"/>
                <a:cs typeface="Times New Roman" panose="02020603050405020304" pitchFamily="18" charset="0"/>
              </a:rPr>
              <a:t>Efficient allocation of time slots and prevention of overbooking pose significant challenges. Inaccurate scheduling can lead to patient dissatisfaction, longer wait times, and operational inefficiencies within the diagnostic center</a:t>
            </a:r>
            <a:r>
              <a:rPr lang="en-US" sz="1600" b="0" i="0">
                <a:effectLst/>
                <a:latin typeface="Times New Roman" panose="02020603050405020304" pitchFamily="18" charset="0"/>
                <a:cs typeface="Times New Roman" panose="02020603050405020304" pitchFamily="18" charset="0"/>
              </a:rPr>
              <a:t>.</a:t>
            </a:r>
          </a:p>
          <a:p>
            <a:pPr algn="l"/>
            <a:endParaRPr lang="en-US" sz="1600" b="0" i="0">
              <a:effectLst/>
              <a:latin typeface="Söhne"/>
            </a:endParaRPr>
          </a:p>
          <a:p>
            <a:endParaRPr lang="en-GB" sz="1200">
              <a:latin typeface="Times New Roman" panose="02020603050405020304" pitchFamily="18" charset="0"/>
              <a:cs typeface="Times New Roman" panose="02020603050405020304" pitchFamily="18" charset="0"/>
            </a:endParaRPr>
          </a:p>
        </p:txBody>
      </p:sp>
      <p:sp>
        <p:nvSpPr>
          <p:cNvPr id="4" name="Minus 3"/>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67962" y="5890"/>
            <a:ext cx="6933460" cy="338554"/>
          </a:xfrm>
          <a:prstGeom prst="rect">
            <a:avLst/>
          </a:prstGeom>
          <a:noFill/>
        </p:spPr>
        <p:txBody>
          <a:bodyPr wrap="square" rtlCol="0">
            <a:spAutoFit/>
          </a:bodyPr>
          <a:lstStyle/>
          <a:p>
            <a:r>
              <a:rPr lang="en-GB" sz="1600" b="1">
                <a:solidFill>
                  <a:schemeClr val="bg1"/>
                </a:solidFill>
              </a:rPr>
              <a:t>DIAGONSTIC CENTER</a:t>
            </a:r>
          </a:p>
        </p:txBody>
      </p:sp>
    </p:spTree>
    <p:extLst>
      <p:ext uri="{BB962C8B-B14F-4D97-AF65-F5344CB8AC3E}">
        <p14:creationId xmlns:p14="http://schemas.microsoft.com/office/powerpoint/2010/main" xmlns="" val="3401695990"/>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DBB60-3489-C70E-E0A6-2C0A7BC994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Aim and Objective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73553" y="906690"/>
            <a:ext cx="8876889" cy="3383106"/>
          </a:xfrm>
          <a:prstGeom prst="rect">
            <a:avLst/>
          </a:prstGeom>
          <a:noFill/>
        </p:spPr>
        <p:txBody>
          <a:bodyPr wrap="square" rtlCol="0">
            <a:spAutoFit/>
          </a:bodyPr>
          <a:lstStyle/>
          <a:p>
            <a:pPr algn="just">
              <a:lnSpc>
                <a:spcPct val="150000"/>
              </a:lnSpc>
            </a:pPr>
            <a:r>
              <a:rPr lang="en-GB" sz="1200" b="1" u="sng">
                <a:latin typeface="Times New Roman" panose="02020603050405020304" pitchFamily="18" charset="0"/>
                <a:cs typeface="Times New Roman" panose="02020603050405020304" pitchFamily="18" charset="0"/>
              </a:rPr>
              <a:t>Aim</a:t>
            </a:r>
            <a:r>
              <a:rPr lang="en-GB" sz="1200" b="1">
                <a:latin typeface="Times New Roman" panose="02020603050405020304" pitchFamily="18" charset="0"/>
                <a:cs typeface="Times New Roman" panose="02020603050405020304" pitchFamily="18" charset="0"/>
              </a:rPr>
              <a:t>:</a:t>
            </a:r>
          </a:p>
          <a:p>
            <a:pPr algn="just">
              <a:lnSpc>
                <a:spcPct val="150000"/>
              </a:lnSpc>
            </a:pPr>
            <a:r>
              <a:rPr lang="en-US" sz="1200">
                <a:latin typeface="Times New Roman" panose="02020603050405020304" pitchFamily="18" charset="0"/>
                <a:cs typeface="Times New Roman" panose="02020603050405020304" pitchFamily="18" charset="0"/>
              </a:rPr>
              <a:t>The primary aim of this project is to enhance healthcare accessibility and streamline patient experience by implementing and optimizing an online booking system for diagnostic centers. The project seeks to address existing challenges in traditional appointment scheduling processes and leverage digital technologies to provide a more efficient, user-friendly, and patient-centric method for accessing diagnostic services.</a:t>
            </a:r>
            <a:endParaRPr lang="en-GB" sz="1200">
              <a:latin typeface="Times New Roman" panose="02020603050405020304" pitchFamily="18" charset="0"/>
              <a:cs typeface="Times New Roman" panose="02020603050405020304" pitchFamily="18" charset="0"/>
            </a:endParaRPr>
          </a:p>
          <a:p>
            <a:pPr algn="just">
              <a:lnSpc>
                <a:spcPct val="150000"/>
              </a:lnSpc>
            </a:pPr>
            <a:r>
              <a:rPr lang="en-GB" sz="1200" b="1" u="sng">
                <a:latin typeface="Times New Roman" panose="02020603050405020304" pitchFamily="18" charset="0"/>
                <a:cs typeface="Times New Roman" panose="02020603050405020304" pitchFamily="18" charset="0"/>
              </a:rPr>
              <a:t>Objectives:</a:t>
            </a:r>
          </a:p>
          <a:p>
            <a:pPr algn="just">
              <a:lnSpc>
                <a:spcPct val="150000"/>
              </a:lnSpc>
            </a:pPr>
            <a:r>
              <a:rPr lang="en-US" sz="1200" b="1" u="sng">
                <a:latin typeface="Times New Roman" panose="02020603050405020304" pitchFamily="18" charset="0"/>
                <a:cs typeface="Times New Roman" panose="02020603050405020304" pitchFamily="18" charset="0"/>
              </a:rPr>
              <a:t>Improve Accessibility:</a:t>
            </a:r>
          </a:p>
          <a:p>
            <a:pPr algn="just">
              <a:lnSpc>
                <a:spcPct val="150000"/>
              </a:lnSpc>
            </a:pPr>
            <a:r>
              <a:rPr lang="en-US" sz="1200">
                <a:latin typeface="Times New Roman" panose="02020603050405020304" pitchFamily="18" charset="0"/>
                <a:cs typeface="Times New Roman" panose="02020603050405020304" pitchFamily="18" charset="0"/>
              </a:rPr>
              <a:t>* Develop an intuitive and user-friendly online booking platform that caters to individuals with varying levels of digital literacy.</a:t>
            </a:r>
          </a:p>
          <a:p>
            <a:pPr algn="just">
              <a:lnSpc>
                <a:spcPct val="150000"/>
              </a:lnSpc>
            </a:pPr>
            <a:r>
              <a:rPr lang="en-US" sz="1200">
                <a:latin typeface="Times New Roman" panose="02020603050405020304" pitchFamily="18" charset="0"/>
                <a:cs typeface="Times New Roman" panose="02020603050405020304" pitchFamily="18" charset="0"/>
              </a:rPr>
              <a:t>* Implement features such as multiple language support and accessible design to ensure inclusivity for a diverse patient population.</a:t>
            </a:r>
            <a:endParaRPr lang="en-GB" sz="1200">
              <a:latin typeface="Times New Roman" panose="02020603050405020304" pitchFamily="18" charset="0"/>
              <a:cs typeface="Times New Roman" panose="02020603050405020304" pitchFamily="18" charset="0"/>
            </a:endParaRPr>
          </a:p>
          <a:p>
            <a:pPr algn="just">
              <a:lnSpc>
                <a:spcPct val="150000"/>
              </a:lnSpc>
            </a:pPr>
            <a:r>
              <a:rPr lang="en-US" sz="1200" b="1" u="sng">
                <a:latin typeface="Times New Roman" panose="02020603050405020304" pitchFamily="18" charset="0"/>
                <a:cs typeface="Times New Roman" panose="02020603050405020304" pitchFamily="18" charset="0"/>
              </a:rPr>
              <a:t>Enhance User Experience:</a:t>
            </a:r>
          </a:p>
          <a:p>
            <a:pPr algn="just">
              <a:lnSpc>
                <a:spcPct val="150000"/>
              </a:lnSpc>
            </a:pPr>
            <a:r>
              <a:rPr lang="en-US" sz="1200">
                <a:latin typeface="Times New Roman" panose="02020603050405020304" pitchFamily="18" charset="0"/>
                <a:cs typeface="Times New Roman" panose="02020603050405020304" pitchFamily="18" charset="0"/>
              </a:rPr>
              <a:t>* Design a responsive and visually appealing user interface that simplifies the booking process and provides clear instructions for patients.</a:t>
            </a:r>
          </a:p>
          <a:p>
            <a:pPr algn="just">
              <a:lnSpc>
                <a:spcPct val="150000"/>
              </a:lnSpc>
            </a:pPr>
            <a:r>
              <a:rPr lang="en-US" sz="1200">
                <a:latin typeface="Times New Roman" panose="02020603050405020304" pitchFamily="18" charset="0"/>
                <a:cs typeface="Times New Roman" panose="02020603050405020304" pitchFamily="18" charset="0"/>
              </a:rPr>
              <a:t>*Incorporate user feedback mechanisms to continuously refine and improve the online booking experience based on real-time user interactions.</a:t>
            </a:r>
            <a:endParaRPr lang="en-GB" sz="1200">
              <a:latin typeface="Times New Roman" panose="02020603050405020304" pitchFamily="18" charset="0"/>
              <a:cs typeface="Times New Roman" panose="02020603050405020304" pitchFamily="18" charset="0"/>
            </a:endParaRPr>
          </a:p>
        </p:txBody>
      </p:sp>
      <p:sp>
        <p:nvSpPr>
          <p:cNvPr id="4" name="Minus 3"/>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0" y="14768"/>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Tree>
    <p:extLst>
      <p:ext uri="{BB962C8B-B14F-4D97-AF65-F5344CB8AC3E}">
        <p14:creationId xmlns:p14="http://schemas.microsoft.com/office/powerpoint/2010/main" xmlns="" val="277329178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2ACEE3B-CB62-8E44-0967-1E6615E2E1C3}"/>
              </a:ext>
            </a:extLst>
          </p:cNvPr>
          <p:cNvSpPr txBox="1"/>
          <p:nvPr/>
        </p:nvSpPr>
        <p:spPr>
          <a:xfrm>
            <a:off x="0" y="636976"/>
            <a:ext cx="8981952" cy="3477875"/>
          </a:xfrm>
          <a:prstGeom prst="rect">
            <a:avLst/>
          </a:prstGeom>
          <a:noFill/>
        </p:spPr>
        <p:txBody>
          <a:bodyPr wrap="square">
            <a:spAutoFit/>
          </a:bodyPr>
          <a:lstStyle/>
          <a:p>
            <a:r>
              <a:rPr lang="en-US" u="sng">
                <a:latin typeface="Söhne"/>
              </a:rPr>
              <a:t>Ensure Data Security and Privacy</a:t>
            </a:r>
            <a:r>
              <a:rPr lang="en-US">
                <a:latin typeface="Söhne"/>
              </a:rPr>
              <a:t>:</a:t>
            </a:r>
            <a:endParaRPr lang="en-US"/>
          </a:p>
          <a:p>
            <a:pPr marL="285750" indent="-2857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Implement robust security measures, including encryption protocols and access controls, to safeguard patient information and maintain compliance with healthcare data protection regulations.</a:t>
            </a:r>
          </a:p>
          <a:p>
            <a:r>
              <a:rPr lang="en-US" u="sng"/>
              <a:t>I</a:t>
            </a:r>
            <a:r>
              <a:rPr lang="en-US" u="sng">
                <a:latin typeface="Söhne"/>
              </a:rPr>
              <a:t>ntegrate with Existing Systems</a:t>
            </a:r>
            <a:r>
              <a:rPr lang="en-US" u="sng"/>
              <a:t>:</a:t>
            </a:r>
            <a:endParaRPr lang="en-US"/>
          </a:p>
          <a:p>
            <a:pPr marL="285750" indent="-2857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Develop seamless integration mechanisms with the existing appointment management and laboratory information systems within diagnostic centers to ensure accurate scheduling and real-time data synchronization.</a:t>
            </a:r>
          </a:p>
          <a:p>
            <a:pPr algn="l"/>
            <a:r>
              <a:rPr lang="en-US" b="1" i="0" u="sng">
                <a:effectLst/>
                <a:latin typeface="Söhne"/>
              </a:rPr>
              <a:t>Optimize Scheduling Algorithms:</a:t>
            </a:r>
            <a:endParaRPr lang="en-US" u="sng">
              <a:latin typeface="Söhne"/>
            </a:endParaRPr>
          </a:p>
          <a:p>
            <a:pPr algn="l"/>
            <a:r>
              <a:rPr lang="en-US" sz="1200" b="0" i="0" u="sng">
                <a:effectLst/>
                <a:latin typeface="Times New Roman" panose="02020603050405020304" pitchFamily="18" charset="0"/>
                <a:cs typeface="Times New Roman" panose="02020603050405020304" pitchFamily="18" charset="0"/>
              </a:rPr>
              <a:t>*    </a:t>
            </a:r>
            <a:r>
              <a:rPr lang="en-US" sz="1200" b="0" i="0">
                <a:effectLst/>
                <a:latin typeface="Times New Roman" panose="02020603050405020304" pitchFamily="18" charset="0"/>
                <a:cs typeface="Times New Roman" panose="02020603050405020304" pitchFamily="18" charset="0"/>
              </a:rPr>
              <a:t>Implement intelligent scheduling algorithms to efficiently allocate time slots, preventing overbooking and minimizing       patient wait times.</a:t>
            </a: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Incorporate flexibility in scheduling to accommodate urgent cases and changing diagnostic center capacities.</a:t>
            </a:r>
          </a:p>
          <a:p>
            <a:pPr algn="l"/>
            <a:r>
              <a:rPr lang="en-US" b="1" i="0" u="sng">
                <a:effectLst/>
                <a:latin typeface="Söhne"/>
              </a:rPr>
              <a:t>Provide Technical Support and Training:</a:t>
            </a:r>
            <a:endParaRPr lang="en-US" u="sng">
              <a:latin typeface="Söhne"/>
            </a:endParaRPr>
          </a:p>
          <a:p>
            <a:pPr algn="l"/>
            <a:r>
              <a:rPr lang="en-US" sz="1200" b="0" i="0" u="sng">
                <a:effectLst/>
                <a:latin typeface="Times New Roman" panose="02020603050405020304" pitchFamily="18" charset="0"/>
                <a:cs typeface="Times New Roman" panose="02020603050405020304" pitchFamily="18" charset="0"/>
              </a:rPr>
              <a:t>* </a:t>
            </a:r>
            <a:r>
              <a:rPr lang="en-US" sz="1200" b="0" i="0">
                <a:effectLst/>
                <a:latin typeface="Times New Roman" panose="02020603050405020304" pitchFamily="18" charset="0"/>
                <a:cs typeface="Times New Roman" panose="02020603050405020304" pitchFamily="18" charset="0"/>
              </a:rPr>
              <a:t>Establish a comprehensive support system for healthcare professionals and patients, offering training resources and responsive technical assistance to ensure smooth adoption and utilization of the online booking system.</a:t>
            </a:r>
          </a:p>
          <a:p>
            <a:pPr algn="l"/>
            <a:r>
              <a:rPr lang="en-US" b="1" i="0" u="sng">
                <a:effectLst/>
                <a:latin typeface="Söhne"/>
              </a:rPr>
              <a:t>Monitor and Evaluate:</a:t>
            </a:r>
            <a:endParaRPr lang="en-US" u="sng">
              <a:latin typeface="Söhne"/>
            </a:endParaRPr>
          </a:p>
          <a:p>
            <a:pPr algn="l"/>
            <a:r>
              <a:rPr lang="en-US" sz="1200" b="0" i="0">
                <a:effectLst/>
                <a:latin typeface="Times New Roman" panose="02020603050405020304" pitchFamily="18" charset="0"/>
                <a:cs typeface="Times New Roman" panose="02020603050405020304" pitchFamily="18" charset="0"/>
              </a:rPr>
              <a:t>* Implement a monitoring and evaluation framework to track the system's performance, user satisfaction, and key performance indicators, allowing for continuous improvement and adaptation based on feedback and analytics.</a:t>
            </a:r>
          </a:p>
          <a:p>
            <a:endParaRPr lang="en-IN"/>
          </a:p>
        </p:txBody>
      </p:sp>
    </p:spTree>
    <p:extLst>
      <p:ext uri="{BB962C8B-B14F-4D97-AF65-F5344CB8AC3E}">
        <p14:creationId xmlns:p14="http://schemas.microsoft.com/office/powerpoint/2010/main" xmlns="" val="3439957562"/>
      </p:ext>
    </p:extLst>
  </p:cSld>
  <p:clrMapOvr>
    <a:masterClrMapping/>
  </p:clrMapOvr>
  <mc:AlternateContent xmlns:mc="http://schemas.openxmlformats.org/markup-compatibility/2006">
    <mc:Choice xmlns:p14="http://schemas.microsoft.com/office/powerpoint/2010/main" xmlns=""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45DE-B712-F06B-67FA-D3D7D6FBF5DF}"/>
              </a:ext>
            </a:extLst>
          </p:cNvPr>
          <p:cNvSpPr>
            <a:spLocks noGrp="1"/>
          </p:cNvSpPr>
          <p:nvPr>
            <p:ph type="title"/>
          </p:nvPr>
        </p:nvSpPr>
        <p:spPr>
          <a:xfrm>
            <a:off x="126349" y="482095"/>
            <a:ext cx="8520600" cy="57270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 y="902825"/>
            <a:ext cx="9017651" cy="3754874"/>
          </a:xfrm>
          <a:prstGeom prst="rect">
            <a:avLst/>
          </a:prstGeom>
          <a:noFill/>
        </p:spPr>
        <p:txBody>
          <a:bodyPr wrap="square" rtlCol="0">
            <a:spAutoFit/>
          </a:bodyPr>
          <a:lstStyle/>
          <a:p>
            <a:pPr algn="l">
              <a:buFont typeface="+mj-lt"/>
              <a:buAutoNum type="arabicPeriod"/>
            </a:pPr>
            <a:r>
              <a:rPr lang="en-US" b="1" i="0">
                <a:effectLst/>
                <a:latin typeface="Söhne"/>
              </a:rPr>
              <a:t>User-Centric Interface Design:</a:t>
            </a:r>
            <a:endParaRPr lang="en-US" b="0" i="0">
              <a:effectLst/>
              <a:latin typeface="Söhne"/>
            </a:endParaRP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Develop a user-friendly and intuitive interface that simplifies the online booking process for patients. Prioritize clear navigation, straightforward form fields, and visual cues to guide users through the booking journey.</a:t>
            </a: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Implement responsive design principles to ensure a seamless experience across various devices, including desktops, tablets, and smartphones.</a:t>
            </a:r>
          </a:p>
          <a:p>
            <a:pPr algn="l">
              <a:buFont typeface="+mj-lt"/>
              <a:buAutoNum type="arabicPeriod"/>
            </a:pPr>
            <a:r>
              <a:rPr lang="en-US" b="1" i="0">
                <a:effectLst/>
                <a:latin typeface="Söhne"/>
              </a:rPr>
              <a:t>Integrated Security Measures:</a:t>
            </a:r>
            <a:endParaRPr lang="en-US" b="0" i="0">
              <a:effectLst/>
              <a:latin typeface="Söhne"/>
            </a:endParaRP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Employ advanced encryption protocols and robust access controls to secure patient data and maintain compliance with healthcare privacy regulations (e.g., HIPAA).</a:t>
            </a: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Regularly conduct security audits and vulnerability assessments to identify and address potential risks, ensuring the confidentiality and integrity of sensitive health information.</a:t>
            </a:r>
          </a:p>
          <a:p>
            <a:pPr algn="l">
              <a:buFont typeface="+mj-lt"/>
              <a:buAutoNum type="arabicPeriod"/>
            </a:pPr>
            <a:r>
              <a:rPr lang="en-US" b="1" i="0">
                <a:effectLst/>
                <a:latin typeface="Söhne"/>
              </a:rPr>
              <a:t>Smart Scheduling Algorithms:</a:t>
            </a:r>
            <a:endParaRPr lang="en-US" b="0" i="0">
              <a:effectLst/>
              <a:latin typeface="Söhne"/>
            </a:endParaRP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Implement intelligent scheduling algorithms that optimize appointment slots based on factors such as diagnostic test duration, healthcare professional availability, and diagnostic center capacity.</a:t>
            </a: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Integrate real-time monitoring to dynamically adjust scheduling parameters, preventing overbooking and efficiently managing the allocation of resources.</a:t>
            </a:r>
          </a:p>
          <a:p>
            <a:pPr algn="l">
              <a:buFont typeface="+mj-lt"/>
              <a:buAutoNum type="arabicPeriod"/>
            </a:pPr>
            <a:r>
              <a:rPr lang="en-US" b="1" i="0">
                <a:effectLst/>
                <a:latin typeface="Söhne"/>
              </a:rPr>
              <a:t>Comprehensive Training and Support:</a:t>
            </a:r>
            <a:endParaRPr lang="en-US" b="0" i="0">
              <a:effectLst/>
              <a:latin typeface="Söhne"/>
            </a:endParaRPr>
          </a:p>
          <a:p>
            <a:pPr marL="742950" lvl="1" indent="-285750" algn="l">
              <a:buFont typeface="+mj-lt"/>
              <a:buAutoNum type="arabicPeriod"/>
            </a:pPr>
            <a:r>
              <a:rPr lang="en-US" sz="1200" b="0" i="0">
                <a:effectLst/>
                <a:latin typeface="Times New Roman" panose="02020603050405020304" pitchFamily="18" charset="0"/>
                <a:cs typeface="Times New Roman" panose="02020603050405020304" pitchFamily="18" charset="0"/>
              </a:rPr>
              <a:t>Establish a comprehensive training program for healthcare professionals and administrative staff to familiarize them with the online booking system.</a:t>
            </a:r>
          </a:p>
          <a:p>
            <a:pPr marL="457200" lvl="1" algn="l"/>
            <a:endParaRPr lang="en-US" b="0" i="0">
              <a:effectLst/>
              <a:latin typeface="Söhne"/>
            </a:endParaRPr>
          </a:p>
        </p:txBody>
      </p:sp>
      <p:sp>
        <p:nvSpPr>
          <p:cNvPr id="4" name="Minus 3"/>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Tree>
    <p:extLst>
      <p:ext uri="{BB962C8B-B14F-4D97-AF65-F5344CB8AC3E}">
        <p14:creationId xmlns:p14="http://schemas.microsoft.com/office/powerpoint/2010/main" xmlns="" val="375440092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xmlns="" id="{6AB8DAF2-B141-0C0D-4015-6BE8A25CFFD1}"/>
              </a:ext>
            </a:extLst>
          </p:cNvPr>
          <p:cNvSpPr>
            <a:spLocks noGrp="1"/>
          </p:cNvSpPr>
          <p:nvPr>
            <p:ph type="title"/>
          </p:nvPr>
        </p:nvSpPr>
        <p:spPr>
          <a:xfrm>
            <a:off x="0" y="359832"/>
            <a:ext cx="9062976"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Minus 3"/>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
        <p:nvSpPr>
          <p:cNvPr id="9" name="TextBox 8">
            <a:extLst>
              <a:ext uri="{FF2B5EF4-FFF2-40B4-BE49-F238E27FC236}">
                <a16:creationId xmlns:a16="http://schemas.microsoft.com/office/drawing/2014/main" xmlns="" id="{6FC51838-D237-AD9D-63A1-B0B156BBC9C4}"/>
              </a:ext>
            </a:extLst>
          </p:cNvPr>
          <p:cNvSpPr txBox="1"/>
          <p:nvPr/>
        </p:nvSpPr>
        <p:spPr>
          <a:xfrm>
            <a:off x="1407885" y="667657"/>
            <a:ext cx="7736113" cy="4790820"/>
          </a:xfrm>
          <a:prstGeom prst="rect">
            <a:avLst/>
          </a:prstGeom>
          <a:noFill/>
        </p:spPr>
        <p:txBody>
          <a:bodyPr wrap="square" rtlCol="0">
            <a:spAutoFit/>
          </a:bodyPr>
          <a:lstStyle/>
          <a:p>
            <a:r>
              <a:rPr lang="en-IN"/>
              <a:t>+-------------------------------------------+</a:t>
            </a:r>
          </a:p>
          <a:p>
            <a:r>
              <a:rPr lang="en-IN"/>
              <a:t>|           Online Diagnostic </a:t>
            </a:r>
            <a:r>
              <a:rPr lang="en-IN" err="1"/>
              <a:t>Center</a:t>
            </a:r>
            <a:r>
              <a:rPr lang="en-IN"/>
              <a:t>         |</a:t>
            </a:r>
          </a:p>
          <a:p>
            <a:r>
              <a:rPr lang="en-IN"/>
              <a:t>+-------------------------------------------+</a:t>
            </a:r>
          </a:p>
          <a:p>
            <a:r>
              <a:rPr lang="en-IN"/>
              <a:t>               |</a:t>
            </a:r>
          </a:p>
          <a:p>
            <a:r>
              <a:rPr lang="en-IN"/>
              <a:t>    +----------|----------+</a:t>
            </a:r>
          </a:p>
          <a:p>
            <a:r>
              <a:rPr lang="en-IN"/>
              <a:t>    |          |          |</a:t>
            </a:r>
          </a:p>
          <a:p>
            <a:r>
              <a:rPr lang="en-IN"/>
              <a:t>+---v---+ +----v----+ +---v---+</a:t>
            </a:r>
          </a:p>
          <a:p>
            <a:r>
              <a:rPr lang="en-IN"/>
              <a:t>| User  | | Web    | | Database|</a:t>
            </a:r>
          </a:p>
          <a:p>
            <a:r>
              <a:rPr lang="en-IN"/>
              <a:t>| Interface | Server | |        |</a:t>
            </a:r>
          </a:p>
          <a:p>
            <a:r>
              <a:rPr lang="en-IN"/>
              <a:t>+---+---+ +--------+ +--------+</a:t>
            </a:r>
          </a:p>
          <a:p>
            <a:r>
              <a:rPr lang="en-IN"/>
              <a:t>    |</a:t>
            </a:r>
          </a:p>
          <a:p>
            <a:r>
              <a:rPr lang="en-IN"/>
              <a:t>+---v---+</a:t>
            </a:r>
          </a:p>
          <a:p>
            <a:r>
              <a:rPr lang="en-IN"/>
              <a:t>|Client |</a:t>
            </a:r>
          </a:p>
          <a:p>
            <a:r>
              <a:rPr lang="en-IN"/>
              <a:t>|Logic  |</a:t>
            </a:r>
          </a:p>
          <a:p>
            <a:r>
              <a:rPr lang="en-IN"/>
              <a:t>+---+---+</a:t>
            </a:r>
          </a:p>
          <a:p>
            <a:r>
              <a:rPr lang="en-IN"/>
              <a:t>    |</a:t>
            </a:r>
          </a:p>
          <a:p>
            <a:r>
              <a:rPr lang="en-IN"/>
              <a:t>+---v---+</a:t>
            </a:r>
          </a:p>
          <a:p>
            <a:r>
              <a:rPr lang="en-IN"/>
              <a:t>| External  |</a:t>
            </a:r>
          </a:p>
          <a:p>
            <a:r>
              <a:rPr lang="en-IN"/>
              <a:t>| Systems  |</a:t>
            </a:r>
          </a:p>
          <a:p>
            <a:r>
              <a:rPr lang="en-IN"/>
              <a:t>+---+---+</a:t>
            </a:r>
          </a:p>
          <a:p>
            <a:endParaRPr lang="en-IN"/>
          </a:p>
        </p:txBody>
      </p:sp>
    </p:spTree>
    <p:extLst>
      <p:ext uri="{BB962C8B-B14F-4D97-AF65-F5344CB8AC3E}">
        <p14:creationId xmlns:p14="http://schemas.microsoft.com/office/powerpoint/2010/main" xmlns="" val="1673681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inus 3"/>
          <p:cNvSpPr/>
          <p:nvPr/>
        </p:nvSpPr>
        <p:spPr>
          <a:xfrm>
            <a:off x="-1269507" y="-861134"/>
            <a:ext cx="9632271" cy="2072603"/>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0" y="5890"/>
            <a:ext cx="6933460" cy="584775"/>
          </a:xfrm>
          <a:prstGeom prst="rect">
            <a:avLst/>
          </a:prstGeom>
          <a:noFill/>
        </p:spPr>
        <p:txBody>
          <a:bodyPr wrap="square" rtlCol="0">
            <a:spAutoFit/>
          </a:bodyPr>
          <a:lstStyle/>
          <a:p>
            <a:r>
              <a:rPr lang="en-GB" sz="1600" b="1">
                <a:solidFill>
                  <a:schemeClr val="bg1"/>
                </a:solidFill>
              </a:rPr>
              <a:t>DIAGONSTIC CENTER</a:t>
            </a:r>
          </a:p>
          <a:p>
            <a:endParaRPr lang="en-GB" sz="1600" b="1">
              <a:solidFill>
                <a:schemeClr val="bg1"/>
              </a:solidFill>
            </a:endParaRPr>
          </a:p>
        </p:txBody>
      </p:sp>
      <p:sp>
        <p:nvSpPr>
          <p:cNvPr id="2" name="TextBox 1">
            <a:extLst>
              <a:ext uri="{FF2B5EF4-FFF2-40B4-BE49-F238E27FC236}">
                <a16:creationId xmlns:a16="http://schemas.microsoft.com/office/drawing/2014/main" xmlns="" id="{A0FEDB31-C2AE-3B94-FF29-055AA709AB56}"/>
              </a:ext>
            </a:extLst>
          </p:cNvPr>
          <p:cNvSpPr txBox="1"/>
          <p:nvPr/>
        </p:nvSpPr>
        <p:spPr>
          <a:xfrm>
            <a:off x="101599" y="740229"/>
            <a:ext cx="9042401" cy="1815882"/>
          </a:xfrm>
          <a:prstGeom prst="rect">
            <a:avLst/>
          </a:prstGeom>
          <a:noFill/>
        </p:spPr>
        <p:txBody>
          <a:bodyPr wrap="square" rtlCol="0">
            <a:spAutoFit/>
          </a:bodyPr>
          <a:lstStyle/>
          <a:p>
            <a:pPr algn="l">
              <a:buFont typeface="Arial" panose="020B0604020202020204" pitchFamily="34" charset="0"/>
              <a:buChar char="•"/>
            </a:pPr>
            <a:r>
              <a:rPr lang="en-IN" b="1" i="0">
                <a:effectLst/>
                <a:latin typeface="Söhne"/>
              </a:rPr>
              <a:t>Online Diagnostic Center:</a:t>
            </a:r>
            <a:r>
              <a:rPr lang="en-IN" b="0" i="0">
                <a:effectLst/>
                <a:latin typeface="Söhne"/>
              </a:rPr>
              <a:t> Represents the entire system.</a:t>
            </a:r>
          </a:p>
          <a:p>
            <a:pPr algn="l">
              <a:buFont typeface="Arial" panose="020B0604020202020204" pitchFamily="34" charset="0"/>
              <a:buChar char="•"/>
            </a:pPr>
            <a:r>
              <a:rPr lang="en-IN" b="1" i="0">
                <a:effectLst/>
                <a:latin typeface="Söhne"/>
              </a:rPr>
              <a:t>User Interface:</a:t>
            </a:r>
            <a:r>
              <a:rPr lang="en-IN" b="0" i="0">
                <a:effectLst/>
                <a:latin typeface="Söhne"/>
              </a:rPr>
              <a:t> The interface users interact with (e.g., web pages).</a:t>
            </a:r>
          </a:p>
          <a:p>
            <a:pPr algn="l">
              <a:buFont typeface="Arial" panose="020B0604020202020204" pitchFamily="34" charset="0"/>
              <a:buChar char="•"/>
            </a:pPr>
            <a:r>
              <a:rPr lang="en-IN" b="1" i="0">
                <a:effectLst/>
                <a:latin typeface="Söhne"/>
              </a:rPr>
              <a:t>Web Server:</a:t>
            </a:r>
            <a:r>
              <a:rPr lang="en-IN" b="0" i="0">
                <a:effectLst/>
                <a:latin typeface="Söhne"/>
              </a:rPr>
              <a:t> Serves the web pages, handles requests, and interacts with the application.</a:t>
            </a:r>
          </a:p>
          <a:p>
            <a:pPr algn="l">
              <a:buFont typeface="Arial" panose="020B0604020202020204" pitchFamily="34" charset="0"/>
              <a:buChar char="•"/>
            </a:pPr>
            <a:r>
              <a:rPr lang="en-IN" b="1" i="0">
                <a:effectLst/>
                <a:latin typeface="Söhne"/>
              </a:rPr>
              <a:t>Database:</a:t>
            </a:r>
            <a:r>
              <a:rPr lang="en-IN" b="0" i="0">
                <a:effectLst/>
                <a:latin typeface="Söhne"/>
              </a:rPr>
              <a:t> Manages and stores data related to the diagnostic center.</a:t>
            </a:r>
          </a:p>
          <a:p>
            <a:pPr algn="l">
              <a:buFont typeface="Arial" panose="020B0604020202020204" pitchFamily="34" charset="0"/>
              <a:buChar char="•"/>
            </a:pPr>
            <a:r>
              <a:rPr lang="en-IN" b="1" i="0">
                <a:effectLst/>
                <a:latin typeface="Söhne"/>
              </a:rPr>
              <a:t>Client Logic:</a:t>
            </a:r>
            <a:r>
              <a:rPr lang="en-IN" b="0" i="0">
                <a:effectLst/>
                <a:latin typeface="Söhne"/>
              </a:rPr>
              <a:t> Manages user interactions, performs client-side validations.</a:t>
            </a:r>
          </a:p>
          <a:p>
            <a:pPr algn="l">
              <a:buFont typeface="Arial" panose="020B0604020202020204" pitchFamily="34" charset="0"/>
              <a:buChar char="•"/>
            </a:pPr>
            <a:r>
              <a:rPr lang="en-IN" b="1" i="0">
                <a:effectLst/>
                <a:latin typeface="Söhne"/>
              </a:rPr>
              <a:t>External Systems:</a:t>
            </a:r>
            <a:r>
              <a:rPr lang="en-IN" b="0" i="0">
                <a:effectLst/>
                <a:latin typeface="Söhne"/>
              </a:rPr>
              <a:t> Represents any external systems the diagnostic center might integrate with.</a:t>
            </a:r>
          </a:p>
          <a:p>
            <a:r>
              <a:rPr lang="en-IN"/>
              <a:t/>
            </a:r>
            <a:br>
              <a:rPr lang="en-IN"/>
            </a:br>
            <a:endParaRPr lang="en-IN"/>
          </a:p>
        </p:txBody>
      </p:sp>
    </p:spTree>
    <p:extLst>
      <p:ext uri="{BB962C8B-B14F-4D97-AF65-F5344CB8AC3E}">
        <p14:creationId xmlns:p14="http://schemas.microsoft.com/office/powerpoint/2010/main" xmlns="" val="2823663258"/>
      </p:ext>
    </p:extLst>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1934</Words>
  <Application>Microsoft Office PowerPoint</Application>
  <PresentationFormat>On-screen Show (16:9)</PresentationFormat>
  <Paragraphs>222</Paragraphs>
  <Slides>20</Slides>
  <Notes>5</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Simple Light</vt:lpstr>
      <vt:lpstr>Slide 1</vt:lpstr>
      <vt:lpstr>Slide 2</vt:lpstr>
      <vt:lpstr>Abstract</vt:lpstr>
      <vt:lpstr>Problem Statement</vt:lpstr>
      <vt:lpstr>Aim and Objective</vt:lpstr>
      <vt:lpstr>Slide 6</vt:lpstr>
      <vt:lpstr>Proposed Solution</vt:lpstr>
      <vt:lpstr>System Architecture</vt:lpstr>
      <vt:lpstr>Slide 9</vt:lpstr>
      <vt:lpstr>System Deployment Approach</vt:lpstr>
      <vt:lpstr>Slide 11</vt:lpstr>
      <vt:lpstr>Slide 12</vt:lpstr>
      <vt:lpstr>Algorithm &amp; Deployment</vt:lpstr>
      <vt:lpstr>Slide 14</vt:lpstr>
      <vt:lpstr>SAMPLE  SCREENSHOTS</vt:lpstr>
      <vt:lpstr>Slide 16</vt:lpstr>
      <vt:lpstr>Conclusion</vt:lpstr>
      <vt:lpstr>Future Scope</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7</cp:revision>
  <dcterms:modified xsi:type="dcterms:W3CDTF">2023-11-17T06:29:11Z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